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1o8Js01TF6sLD6U3DvQo+ekaS9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bilt" initials="DV" lastIdx="1" clrIdx="0">
    <p:extLst>
      <p:ext uri="{19B8F6BF-5375-455C-9EA6-DF929625EA0E}">
        <p15:presenceInfo xmlns:p15="http://schemas.microsoft.com/office/powerpoint/2012/main" userId="S::dhv@physics.rutgers.edu::5294a6ff-b5c5-4f0c-bbeb-7c9f0d8e5b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5"/>
    <p:restoredTop sz="94968"/>
  </p:normalViewPr>
  <p:slideViewPr>
    <p:cSldViewPr snapToGrid="0" snapToObjects="1">
      <p:cViewPr varScale="1">
        <p:scale>
          <a:sx n="98" d="100"/>
          <a:sy n="98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customschemas.google.com/relationships/presentationmetadata" Target="meta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78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9756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77981" y="1602128"/>
            <a:ext cx="4782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 Vanderbilt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2121921" y="2242667"/>
            <a:ext cx="4075679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Professor of Physics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Rutgers University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New Jersey, USA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http://</a:t>
            </a:r>
            <a:r>
              <a:rPr lang="en-US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www.physics.rutgers.edu</a:t>
            </a:r>
            <a:r>
              <a:rPr lang="en-US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/~</a:t>
            </a:r>
            <a:r>
              <a:rPr lang="en-US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dhv</a:t>
            </a:r>
            <a:endParaRPr sz="1800" i="1" dirty="0"/>
          </a:p>
        </p:txBody>
      </p:sp>
      <p:sp>
        <p:nvSpPr>
          <p:cNvPr id="95" name="Google Shape;95;p1"/>
          <p:cNvSpPr/>
          <p:nvPr/>
        </p:nvSpPr>
        <p:spPr>
          <a:xfrm>
            <a:off x="7431630" y="324103"/>
            <a:ext cx="4216646" cy="84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 connection with the group of</a:t>
            </a: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Karin Rabe</a:t>
            </a:r>
          </a:p>
        </p:txBody>
      </p:sp>
      <p:grpSp>
        <p:nvGrpSpPr>
          <p:cNvPr id="97" name="Google Shape;97;p1"/>
          <p:cNvGrpSpPr/>
          <p:nvPr/>
        </p:nvGrpSpPr>
        <p:grpSpPr>
          <a:xfrm>
            <a:off x="97702" y="227785"/>
            <a:ext cx="5991044" cy="1144583"/>
            <a:chOff x="-463465" y="194372"/>
            <a:chExt cx="5991044" cy="1144583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693787" y="230890"/>
              <a:ext cx="4423500" cy="107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/>
            </a:bodyPr>
            <a:lstStyle/>
            <a:p>
              <a:pPr marL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US-Africa Initiative Workshop </a:t>
              </a:r>
              <a:b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APS March Meeting - Sunday, March 14, 2021</a:t>
              </a:r>
              <a:br>
                <a:rPr lang="en-US" sz="20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Sponsored by the APS Innovation Fund</a:t>
              </a:r>
              <a:endParaRPr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 flipV="1">
              <a:off x="-242668" y="1263786"/>
              <a:ext cx="5770247" cy="751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0" name="Google Shape;100;p1"/>
            <p:cNvPicPr preferRelativeResize="0"/>
            <p:nvPr/>
          </p:nvPicPr>
          <p:blipFill rotWithShape="1">
            <a:blip r:embed="rId3">
              <a:alphaModFix/>
            </a:blip>
            <a:srcRect t="1577" r="22618" b="470"/>
            <a:stretch/>
          </p:blipFill>
          <p:spPr>
            <a:xfrm>
              <a:off x="-463465" y="194372"/>
              <a:ext cx="1122334" cy="88792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C02EC27-7082-B34E-8980-99A2A5C64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48" y="2342269"/>
            <a:ext cx="1270000" cy="1587500"/>
          </a:xfrm>
          <a:prstGeom prst="rect">
            <a:avLst/>
          </a:prstGeom>
        </p:spPr>
      </p:pic>
      <p:sp>
        <p:nvSpPr>
          <p:cNvPr id="20" name="Google Shape;91;p1">
            <a:extLst>
              <a:ext uri="{FF2B5EF4-FFF2-40B4-BE49-F238E27FC236}">
                <a16:creationId xmlns:a16="http://schemas.microsoft.com/office/drawing/2014/main" id="{41325989-EC9F-AE45-8344-3E8F6F6584A0}"/>
              </a:ext>
            </a:extLst>
          </p:cNvPr>
          <p:cNvSpPr/>
          <p:nvPr/>
        </p:nvSpPr>
        <p:spPr>
          <a:xfrm>
            <a:off x="611659" y="4677550"/>
            <a:ext cx="3977640" cy="1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3;p1">
            <a:extLst>
              <a:ext uri="{FF2B5EF4-FFF2-40B4-BE49-F238E27FC236}">
                <a16:creationId xmlns:a16="http://schemas.microsoft.com/office/drawing/2014/main" id="{02375BAB-1655-9948-9460-C110B9D9A438}"/>
              </a:ext>
            </a:extLst>
          </p:cNvPr>
          <p:cNvSpPr/>
          <p:nvPr/>
        </p:nvSpPr>
        <p:spPr>
          <a:xfrm>
            <a:off x="608605" y="4471863"/>
            <a:ext cx="53133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DFT calculations of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Ferroelectrics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Multiferroics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Strongly spin-orbit coupled materials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Magnetic materials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Topological insulators and semimetals</a:t>
            </a:r>
            <a:endParaRPr dirty="0"/>
          </a:p>
        </p:txBody>
      </p:sp>
      <p:sp>
        <p:nvSpPr>
          <p:cNvPr id="22" name="Google Shape;95;p1">
            <a:extLst>
              <a:ext uri="{FF2B5EF4-FFF2-40B4-BE49-F238E27FC236}">
                <a16:creationId xmlns:a16="http://schemas.microsoft.com/office/drawing/2014/main" id="{2FA63096-583E-3946-ACD6-BF79D1883A4B}"/>
              </a:ext>
            </a:extLst>
          </p:cNvPr>
          <p:cNvSpPr/>
          <p:nvPr/>
        </p:nvSpPr>
        <p:spPr>
          <a:xfrm>
            <a:off x="5570380" y="4469786"/>
            <a:ext cx="53133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theory and modeling of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Electric polarization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Orbital magnetization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Magnetoelectric coupling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Anomalous Hall conductivity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Wannier functions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Role of Berry phases and Berry curvatures</a:t>
            </a:r>
            <a:endParaRPr dirty="0"/>
          </a:p>
        </p:txBody>
      </p:sp>
      <p:sp>
        <p:nvSpPr>
          <p:cNvPr id="23" name="Google Shape;102;p1">
            <a:extLst>
              <a:ext uri="{FF2B5EF4-FFF2-40B4-BE49-F238E27FC236}">
                <a16:creationId xmlns:a16="http://schemas.microsoft.com/office/drawing/2014/main" id="{694D3D9F-B51A-CF46-8422-3587446BED39}"/>
              </a:ext>
            </a:extLst>
          </p:cNvPr>
          <p:cNvSpPr txBox="1"/>
          <p:nvPr/>
        </p:nvSpPr>
        <p:spPr>
          <a:xfrm>
            <a:off x="2337789" y="3896258"/>
            <a:ext cx="5135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Topics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FE062C5-2BF6-044B-8D45-0E5051AFE1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7633" y="1344714"/>
            <a:ext cx="1270000" cy="1587500"/>
          </a:xfrm>
          <a:prstGeom prst="rect">
            <a:avLst/>
          </a:prstGeom>
        </p:spPr>
      </p:pic>
      <p:sp>
        <p:nvSpPr>
          <p:cNvPr id="27" name="Google Shape;95;p1">
            <a:extLst>
              <a:ext uri="{FF2B5EF4-FFF2-40B4-BE49-F238E27FC236}">
                <a16:creationId xmlns:a16="http://schemas.microsoft.com/office/drawing/2014/main" id="{FBC42D0A-D151-CB41-9718-A9565D1DEC2E}"/>
              </a:ext>
            </a:extLst>
          </p:cNvPr>
          <p:cNvSpPr/>
          <p:nvPr/>
        </p:nvSpPr>
        <p:spPr>
          <a:xfrm>
            <a:off x="6814615" y="1051081"/>
            <a:ext cx="4216646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Computational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Ferroelectrics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Antiferroelectrics</a:t>
            </a:r>
            <a:endParaRPr lang="en-US" sz="20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Multiferroics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Structural phase transitions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Polar conductors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Metal-insulator transitions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C37372-01F6-4545-B9CD-F8531EDAD138}"/>
              </a:ext>
            </a:extLst>
          </p:cNvPr>
          <p:cNvGrpSpPr/>
          <p:nvPr/>
        </p:nvGrpSpPr>
        <p:grpSpPr>
          <a:xfrm>
            <a:off x="9802360" y="3906194"/>
            <a:ext cx="2150948" cy="1763747"/>
            <a:chOff x="9802360" y="3775564"/>
            <a:chExt cx="2150948" cy="176374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F2A9D1D-21B3-6E45-B0FC-127724445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802360" y="3775564"/>
              <a:ext cx="1870641" cy="176374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15BE47-7152-8C42-9C19-4D450EAD13AF}"/>
                </a:ext>
              </a:extLst>
            </p:cNvPr>
            <p:cNvSpPr txBox="1"/>
            <p:nvPr/>
          </p:nvSpPr>
          <p:spPr>
            <a:xfrm>
              <a:off x="10339173" y="4303074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New York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64B12B-CFA9-E448-ACE5-D05555FABCCB}"/>
                </a:ext>
              </a:extLst>
            </p:cNvPr>
            <p:cNvSpPr txBox="1"/>
            <p:nvPr/>
          </p:nvSpPr>
          <p:spPr>
            <a:xfrm>
              <a:off x="9846811" y="4705723"/>
              <a:ext cx="10262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Pennsylvania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A2D53D3-DC04-C24F-980C-931A4E2B94E6}"/>
                </a:ext>
              </a:extLst>
            </p:cNvPr>
            <p:cNvSpPr txBox="1"/>
            <p:nvPr/>
          </p:nvSpPr>
          <p:spPr>
            <a:xfrm>
              <a:off x="11031261" y="4790387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C00000"/>
                  </a:solidFill>
                </a:rPr>
                <a:t>New Jersey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Calibri"/>
              <a:buNone/>
            </a:pPr>
            <a:r>
              <a:rPr lang="en-US" sz="3600" b="1" dirty="0">
                <a:solidFill>
                  <a:srgbClr val="2F5496"/>
                </a:solidFill>
              </a:rPr>
              <a:t>March APS presentations − Vanderbilt group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0A15B1-A9BA-5041-992A-7B72EB32C7EA}"/>
              </a:ext>
            </a:extLst>
          </p:cNvPr>
          <p:cNvSpPr txBox="1"/>
          <p:nvPr/>
        </p:nvSpPr>
        <p:spPr>
          <a:xfrm>
            <a:off x="562699" y="1222193"/>
            <a:ext cx="113619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05025" algn="l"/>
              </a:tabLst>
            </a:pPr>
            <a:r>
              <a:rPr lang="en-US" sz="2000" dirty="0" err="1">
                <a:solidFill>
                  <a:srgbClr val="7030A0"/>
                </a:solidFill>
              </a:rPr>
              <a:t>Sobhit</a:t>
            </a:r>
            <a:r>
              <a:rPr lang="en-US" sz="2000" dirty="0">
                <a:solidFill>
                  <a:srgbClr val="7030A0"/>
                </a:solidFill>
              </a:rPr>
              <a:t> Singh	C47.00003	Prediction of phonon-mediated high-TC superconductivity …</a:t>
            </a:r>
          </a:p>
          <a:p>
            <a:pPr>
              <a:tabLst>
                <a:tab pos="2105025" algn="l"/>
              </a:tabLst>
            </a:pPr>
            <a:r>
              <a:rPr lang="en-US" sz="2000" dirty="0">
                <a:solidFill>
                  <a:schemeClr val="accent6"/>
                </a:solidFill>
              </a:rPr>
              <a:t>Shang Ren	M45.00004	Quadrupole moments, edge polarizations, and corner …</a:t>
            </a:r>
          </a:p>
          <a:p>
            <a:pPr>
              <a:tabLst>
                <a:tab pos="2105025" algn="l"/>
              </a:tabLst>
            </a:pPr>
            <a:r>
              <a:rPr lang="en-US" sz="2000" dirty="0" err="1">
                <a:solidFill>
                  <a:srgbClr val="7030A0"/>
                </a:solidFill>
              </a:rPr>
              <a:t>Santu</a:t>
            </a:r>
            <a:r>
              <a:rPr lang="en-US" sz="2000" dirty="0">
                <a:solidFill>
                  <a:srgbClr val="7030A0"/>
                </a:solidFill>
              </a:rPr>
              <a:t> Baidya	P51.00008	</a:t>
            </a:r>
            <a:r>
              <a:rPr lang="en-US" sz="2000" dirty="0" err="1">
                <a:solidFill>
                  <a:srgbClr val="7030A0"/>
                </a:solidFill>
              </a:rPr>
              <a:t>NdAlSi</a:t>
            </a:r>
            <a:r>
              <a:rPr lang="en-US" sz="2000" dirty="0">
                <a:solidFill>
                  <a:srgbClr val="7030A0"/>
                </a:solidFill>
              </a:rPr>
              <a:t>, a type II magnetic Weyl semimetal</a:t>
            </a:r>
          </a:p>
          <a:p>
            <a:pPr>
              <a:tabLst>
                <a:tab pos="2105025" algn="l"/>
              </a:tabLst>
            </a:pPr>
            <a:r>
              <a:rPr lang="en-US" sz="2000" dirty="0">
                <a:solidFill>
                  <a:srgbClr val="7030A0"/>
                </a:solidFill>
              </a:rPr>
              <a:t>S. Mandal	R19.00015	Beyond-DFT database of spectral function for correlated …</a:t>
            </a:r>
          </a:p>
          <a:p>
            <a:pPr>
              <a:tabLst>
                <a:tab pos="2105025" algn="l"/>
              </a:tabLst>
            </a:pPr>
            <a:r>
              <a:rPr lang="en-US" sz="2000" dirty="0" err="1">
                <a:solidFill>
                  <a:srgbClr val="7030A0"/>
                </a:solidFill>
              </a:rPr>
              <a:t>Jinwoong</a:t>
            </a:r>
            <a:r>
              <a:rPr lang="en-US" sz="2000" dirty="0">
                <a:solidFill>
                  <a:srgbClr val="7030A0"/>
                </a:solidFill>
              </a:rPr>
              <a:t> Kim	S52.00012	Quantum anomalous Hall effect using interfacial Green’s …</a:t>
            </a:r>
          </a:p>
          <a:p>
            <a:pPr>
              <a:tabLst>
                <a:tab pos="2105025" algn="l"/>
              </a:tabLst>
            </a:pPr>
            <a:r>
              <a:rPr lang="en-US" sz="2000" dirty="0" err="1">
                <a:solidFill>
                  <a:srgbClr val="7030A0"/>
                </a:solidFill>
              </a:rPr>
              <a:t>Minsung</a:t>
            </a:r>
            <a:r>
              <a:rPr lang="en-US" sz="2000" dirty="0">
                <a:solidFill>
                  <a:srgbClr val="7030A0"/>
                </a:solidFill>
              </a:rPr>
              <a:t> Kim	V57.00012	First-principles study on electronic structure of Cr1/3TaS2</a:t>
            </a:r>
          </a:p>
          <a:p>
            <a:pPr>
              <a:tabLst>
                <a:tab pos="2105025" algn="l"/>
              </a:tabLst>
            </a:pPr>
            <a:r>
              <a:rPr lang="en-US" sz="2000" dirty="0">
                <a:solidFill>
                  <a:schemeClr val="accent6"/>
                </a:solidFill>
              </a:rPr>
              <a:t>Nico </a:t>
            </a:r>
            <a:r>
              <a:rPr lang="en-US" sz="2000" dirty="0" err="1">
                <a:solidFill>
                  <a:schemeClr val="accent6"/>
                </a:solidFill>
              </a:rPr>
              <a:t>Varnava</a:t>
            </a:r>
            <a:r>
              <a:rPr lang="en-US" sz="2000" dirty="0">
                <a:solidFill>
                  <a:schemeClr val="accent6"/>
                </a:solidFill>
              </a:rPr>
              <a:t>	Y52.00010	Controlling a quantum point junction on the surface of an …</a:t>
            </a:r>
          </a:p>
          <a:p>
            <a:pPr>
              <a:tabLst>
                <a:tab pos="2105025" algn="l"/>
              </a:tabLst>
            </a:pPr>
            <a:r>
              <a:rPr lang="en-US" sz="2000" dirty="0">
                <a:solidFill>
                  <a:schemeClr val="accent6"/>
                </a:solidFill>
              </a:rPr>
              <a:t>Daniel Seleznev	Y52.00013	Towards a theory of surface orbital magnetization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D46AC3-124F-1846-8D6B-8436542EA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886658"/>
            <a:ext cx="1170432" cy="14630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9834F5-1331-2D4C-BE98-720B33644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6102" y="4904287"/>
            <a:ext cx="1170432" cy="14630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E3E812-A956-A54B-9FA7-32D4C78E79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8287" y="4904287"/>
            <a:ext cx="1170432" cy="14630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6C38BC4-A1E5-C24C-ABD3-9181DF7BE2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0472" y="4904287"/>
            <a:ext cx="1170432" cy="14630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7995702-4AAF-5C44-B6F2-B43572B0712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000" r="14470" b="40587"/>
          <a:stretch/>
        </p:blipFill>
        <p:spPr>
          <a:xfrm>
            <a:off x="5417397" y="4904287"/>
            <a:ext cx="1315692" cy="1463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BB0C91B-EB6E-9B4C-8401-5ED17CF18E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6460" y="4886658"/>
            <a:ext cx="1188720" cy="1463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FDBC556-DE7C-6347-925B-3C33FF0B16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984" y="4904287"/>
            <a:ext cx="1170432" cy="14630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1952DC5-D57A-F741-8251-5B7A13DEA2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73918" y="4904287"/>
            <a:ext cx="1185383" cy="1463040"/>
          </a:xfrm>
          <a:prstGeom prst="rect">
            <a:avLst/>
          </a:prstGeom>
        </p:spPr>
      </p:pic>
      <p:sp>
        <p:nvSpPr>
          <p:cNvPr id="26" name="Google Shape;109;p2">
            <a:extLst>
              <a:ext uri="{FF2B5EF4-FFF2-40B4-BE49-F238E27FC236}">
                <a16:creationId xmlns:a16="http://schemas.microsoft.com/office/drawing/2014/main" id="{803757ED-5D82-C94E-B46A-5D266BFFA59B}"/>
              </a:ext>
            </a:extLst>
          </p:cNvPr>
          <p:cNvSpPr txBox="1">
            <a:spLocks/>
          </p:cNvSpPr>
          <p:nvPr/>
        </p:nvSpPr>
        <p:spPr>
          <a:xfrm>
            <a:off x="1611234" y="3950968"/>
            <a:ext cx="10515600" cy="68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2F5496"/>
              </a:buClr>
              <a:buSzPct val="100000"/>
            </a:pPr>
            <a:r>
              <a:rPr lang="en-US" sz="3600" b="1" dirty="0">
                <a:solidFill>
                  <a:schemeClr val="accent6"/>
                </a:solidFill>
              </a:rPr>
              <a:t>Students</a:t>
            </a:r>
            <a:r>
              <a:rPr lang="en-US" sz="3600" b="1" dirty="0">
                <a:solidFill>
                  <a:srgbClr val="2F5496"/>
                </a:solidFill>
              </a:rPr>
              <a:t>					      </a:t>
            </a:r>
            <a:r>
              <a:rPr lang="en-US" sz="3600" b="1" dirty="0">
                <a:solidFill>
                  <a:srgbClr val="7030A0"/>
                </a:solidFill>
              </a:rPr>
              <a:t>Postdocs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0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230</Words>
  <Application>Microsoft Macintosh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March APS presentations − Vanderbilt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Amy M</dc:creator>
  <cp:lastModifiedBy>David Vanderbilt</cp:lastModifiedBy>
  <cp:revision>16</cp:revision>
  <dcterms:created xsi:type="dcterms:W3CDTF">2021-02-18T19:05:38Z</dcterms:created>
  <dcterms:modified xsi:type="dcterms:W3CDTF">2021-03-07T22:21:25Z</dcterms:modified>
</cp:coreProperties>
</file>