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1o8Js01TF6sLD6U3DvQo+ekaS9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nderbilt" initials="DV" lastIdx="1" clrIdx="0">
    <p:extLst>
      <p:ext uri="{19B8F6BF-5375-455C-9EA6-DF929625EA0E}">
        <p15:presenceInfo xmlns:p15="http://schemas.microsoft.com/office/powerpoint/2012/main" userId="S::dhv@physics.rutgers.edu::5294a6ff-b5c5-4f0c-bbeb-7c9f0d8e5b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6"/>
    <p:restoredTop sz="95000"/>
  </p:normalViewPr>
  <p:slideViewPr>
    <p:cSldViewPr snapToGrid="0" snapToObjects="1">
      <p:cViewPr varScale="1">
        <p:scale>
          <a:sx n="90" d="100"/>
          <a:sy n="90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customschemas.google.com/relationships/presentationmetadata" Target="meta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5400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224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omerogroup.github.io/MechElastic/" TargetMode="External"/><Relationship Id="rId3" Type="http://schemas.openxmlformats.org/officeDocument/2006/relationships/hyperlink" Target="https://sites.google.com/view/sobhit-singh/" TargetMode="External"/><Relationship Id="rId7" Type="http://schemas.openxmlformats.org/officeDocument/2006/relationships/hyperlink" Target="https://pubs.rsc.org/en/content/articlelanding/2017/CP/C7CP03160B#!divAbstra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cholar.google.de/citations?user=WNMcC-UAAAAJ&amp;hl=en&amp;oi=sra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png"/><Relationship Id="rId9" Type="http://schemas.openxmlformats.org/officeDocument/2006/relationships/hyperlink" Target="https://romerogroup.github.io/pyproca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97566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55688" y="1402556"/>
            <a:ext cx="4782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Sobhit Singh</a:t>
            </a:r>
            <a:endParaRPr dirty="0"/>
          </a:p>
        </p:txBody>
      </p:sp>
      <p:sp>
        <p:nvSpPr>
          <p:cNvPr id="94" name="Google Shape;94;p1"/>
          <p:cNvSpPr/>
          <p:nvPr/>
        </p:nvSpPr>
        <p:spPr>
          <a:xfrm>
            <a:off x="1963293" y="2005203"/>
            <a:ext cx="4394645" cy="1677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Postdoctoral Associate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 of Physics &amp; Astronomy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Rutgers University, New Jersey, USA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sobhit.singh@rutgers.edu</a:t>
            </a:r>
            <a:endParaRPr lang="en-US" sz="2400" i="1" dirty="0">
              <a:solidFill>
                <a:srgbClr val="0070C0"/>
              </a:solidFill>
              <a:latin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</a:pPr>
            <a:r>
              <a:rPr lang="en-US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  <a:hlinkClick r:id="rId3"/>
              </a:rPr>
              <a:t>https://sites.google.com/view/sobhit-singh/</a:t>
            </a:r>
            <a:endParaRPr lang="en-US" sz="1800" i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grpSp>
        <p:nvGrpSpPr>
          <p:cNvPr id="97" name="Google Shape;97;p1"/>
          <p:cNvGrpSpPr/>
          <p:nvPr/>
        </p:nvGrpSpPr>
        <p:grpSpPr>
          <a:xfrm>
            <a:off x="97702" y="227785"/>
            <a:ext cx="5991044" cy="1144583"/>
            <a:chOff x="-463465" y="194372"/>
            <a:chExt cx="5991044" cy="1144583"/>
          </a:xfrm>
        </p:grpSpPr>
        <p:sp>
          <p:nvSpPr>
            <p:cNvPr id="98" name="Google Shape;98;p1"/>
            <p:cNvSpPr txBox="1"/>
            <p:nvPr/>
          </p:nvSpPr>
          <p:spPr>
            <a:xfrm>
              <a:off x="693787" y="230890"/>
              <a:ext cx="4423500" cy="107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rmAutofit fontScale="92500"/>
            </a:bodyPr>
            <a:lstStyle/>
            <a:p>
              <a:pPr marL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US-Africa Initiative Workshop </a:t>
              </a:r>
              <a:br>
                <a:rPr lang="en-US" sz="2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18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APS March Meeting - Sunday, March 14, 2021</a:t>
              </a:r>
              <a:br>
                <a:rPr lang="en-US" sz="20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US" sz="20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Sponsored by the APS Innovation Fund</a:t>
              </a:r>
              <a:endParaRPr sz="16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 flipV="1">
              <a:off x="-242668" y="1263786"/>
              <a:ext cx="5770247" cy="7516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0" name="Google Shape;100;p1"/>
            <p:cNvPicPr preferRelativeResize="0"/>
            <p:nvPr/>
          </p:nvPicPr>
          <p:blipFill rotWithShape="1">
            <a:blip r:embed="rId4">
              <a:alphaModFix/>
            </a:blip>
            <a:srcRect t="1577" r="22618" b="470"/>
            <a:stretch/>
          </p:blipFill>
          <p:spPr>
            <a:xfrm>
              <a:off x="-463465" y="194372"/>
              <a:ext cx="1122334" cy="8879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Google Shape;91;p1">
            <a:extLst>
              <a:ext uri="{FF2B5EF4-FFF2-40B4-BE49-F238E27FC236}">
                <a16:creationId xmlns:a16="http://schemas.microsoft.com/office/drawing/2014/main" id="{41325989-EC9F-AE45-8344-3E8F6F6584A0}"/>
              </a:ext>
            </a:extLst>
          </p:cNvPr>
          <p:cNvSpPr/>
          <p:nvPr/>
        </p:nvSpPr>
        <p:spPr>
          <a:xfrm>
            <a:off x="611659" y="4677550"/>
            <a:ext cx="3977640" cy="18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93;p1">
            <a:extLst>
              <a:ext uri="{FF2B5EF4-FFF2-40B4-BE49-F238E27FC236}">
                <a16:creationId xmlns:a16="http://schemas.microsoft.com/office/drawing/2014/main" id="{02375BAB-1655-9948-9460-C110B9D9A438}"/>
              </a:ext>
            </a:extLst>
          </p:cNvPr>
          <p:cNvSpPr/>
          <p:nvPr/>
        </p:nvSpPr>
        <p:spPr>
          <a:xfrm>
            <a:off x="287578" y="4046990"/>
            <a:ext cx="5527435" cy="2708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</a:t>
            </a:r>
            <a:r>
              <a:rPr lang="en-US" sz="200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I am a postdoc at Rutgers working jointly with Prof. David Vanderbilt and Prof. Karin Rabe.</a:t>
            </a:r>
          </a:p>
          <a:p>
            <a:pPr marL="0" marR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My research focuses on the development and application of computational methods to discover and design novel quantum materials (bulk and 2D) with interesting properties. </a:t>
            </a:r>
          </a:p>
          <a:p>
            <a:pPr marL="0" marR="0" lvl="0" indent="0" algn="l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 am particularly interested in materials consisting of one or more of the following features: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Google Shape;95;p1">
            <a:extLst>
              <a:ext uri="{FF2B5EF4-FFF2-40B4-BE49-F238E27FC236}">
                <a16:creationId xmlns:a16="http://schemas.microsoft.com/office/drawing/2014/main" id="{2FA63096-583E-3946-ACD6-BF79D1883A4B}"/>
              </a:ext>
            </a:extLst>
          </p:cNvPr>
          <p:cNvSpPr/>
          <p:nvPr/>
        </p:nvSpPr>
        <p:spPr>
          <a:xfrm>
            <a:off x="5853227" y="3900277"/>
            <a:ext cx="5527521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Research Interests: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Topological materials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Ferroelectrics/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Antiferroelectrics</a:t>
            </a:r>
            <a:endParaRPr lang="en-US" sz="2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Novel magnetism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Superconductivity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Materials having strong spin-orbit interactions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Structural search &amp; studying phase transitions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Polar metals/conductors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Berry-curvature induced phenomena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5D8E709-DFD2-2040-BD6F-ADE0303B95F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000" r="14470" b="40587"/>
          <a:stretch/>
        </p:blipFill>
        <p:spPr>
          <a:xfrm>
            <a:off x="287578" y="1925756"/>
            <a:ext cx="1602305" cy="1781751"/>
          </a:xfrm>
          <a:prstGeom prst="rect">
            <a:avLst/>
          </a:prstGeom>
        </p:spPr>
      </p:pic>
      <p:sp>
        <p:nvSpPr>
          <p:cNvPr id="28" name="Google Shape;95;p1">
            <a:extLst>
              <a:ext uri="{FF2B5EF4-FFF2-40B4-BE49-F238E27FC236}">
                <a16:creationId xmlns:a16="http://schemas.microsoft.com/office/drawing/2014/main" id="{0639A914-F449-664C-8228-B75EB26261C1}"/>
              </a:ext>
            </a:extLst>
          </p:cNvPr>
          <p:cNvSpPr/>
          <p:nvPr/>
        </p:nvSpPr>
        <p:spPr>
          <a:xfrm>
            <a:off x="6293237" y="186838"/>
            <a:ext cx="5883713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  <a:sym typeface="Calibri"/>
              </a:rPr>
              <a:t>My story of US-Africa collaboration (I think it is worth sharing here):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  <a:sym typeface="Calibri"/>
              </a:rPr>
              <a:t>In the summer of 2016, I attended a workshop at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Sherbrooke University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  <a:sym typeface="Calibri"/>
              </a:rPr>
              <a:t>, Canada. There I met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Cecil Ouma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 from Pretoria, RSA. Our physics discussions over beer and food during our stay in Canada led to an interesting collaboration between two students and three countries: South Africa, Kenya, and US. Our work was later published in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PCCP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. </a:t>
            </a:r>
          </a:p>
          <a:p>
            <a:pPr marL="236538" lvl="0" indent="-236538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Cecil N. M.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Ouma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, </a:t>
            </a:r>
            <a:r>
              <a:rPr lang="en-US" sz="2000" u="sng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Sobhit Singh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, K. O.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Obodo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, G. O.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Amolo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, and Aldo H. Romero, 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Phys. Chem. Chem. Phys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Apple Symbols" panose="02000000000000000000" pitchFamily="2" charset="-79"/>
                <a:cs typeface="Calibri" panose="020F0502020204030204" pitchFamily="34" charset="0"/>
              </a:rPr>
              <a:t>. 19, 25555-25563 (2017).  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Apple Symbols" panose="02000000000000000000" pitchFamily="2" charset="-79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FDD465-75BC-A742-A726-B4C60C4BACD5}"/>
              </a:ext>
            </a:extLst>
          </p:cNvPr>
          <p:cNvSpPr/>
          <p:nvPr/>
        </p:nvSpPr>
        <p:spPr>
          <a:xfrm>
            <a:off x="154644" y="3893101"/>
            <a:ext cx="11868204" cy="28622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Google Shape;95;p1">
            <a:extLst>
              <a:ext uri="{FF2B5EF4-FFF2-40B4-BE49-F238E27FC236}">
                <a16:creationId xmlns:a16="http://schemas.microsoft.com/office/drawing/2014/main" id="{2E052002-4F8A-134C-923E-8DA123796A8E}"/>
              </a:ext>
            </a:extLst>
          </p:cNvPr>
          <p:cNvSpPr/>
          <p:nvPr/>
        </p:nvSpPr>
        <p:spPr>
          <a:xfrm>
            <a:off x="10091023" y="3917210"/>
            <a:ext cx="2085927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Software development: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8"/>
              </a:rPr>
              <a:t>MechElastic</a:t>
            </a:r>
            <a:endParaRPr lang="en-US"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9"/>
              </a:rPr>
              <a:t>PyProcar</a:t>
            </a:r>
            <a:endParaRPr lang="en-US"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885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0A15B1-A9BA-5041-992A-7B72EB32C7EA}"/>
              </a:ext>
            </a:extLst>
          </p:cNvPr>
          <p:cNvSpPr txBox="1"/>
          <p:nvPr/>
        </p:nvSpPr>
        <p:spPr>
          <a:xfrm>
            <a:off x="427706" y="637967"/>
            <a:ext cx="11361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05025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APS March Meeting Talk: Prediction of phonon-mediated high-T</a:t>
            </a:r>
            <a:r>
              <a:rPr lang="en-US" sz="18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superconductivity in monolayer Mg</a:t>
            </a:r>
            <a:r>
              <a:rPr lang="en-US" sz="18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8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8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>
              <a:tabLst>
                <a:tab pos="2105025" algn="l"/>
              </a:tabLs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C47.00003: Session C47; 3:00 PM–5:48 PM, Monday, March 15, 2021  </a:t>
            </a:r>
          </a:p>
        </p:txBody>
      </p:sp>
      <p:sp>
        <p:nvSpPr>
          <p:cNvPr id="14" name="Google Shape;102;p1">
            <a:extLst>
              <a:ext uri="{FF2B5EF4-FFF2-40B4-BE49-F238E27FC236}">
                <a16:creationId xmlns:a16="http://schemas.microsoft.com/office/drawing/2014/main" id="{4EB129E2-AB85-AC4E-B243-FB0630E226EC}"/>
              </a:ext>
            </a:extLst>
          </p:cNvPr>
          <p:cNvSpPr txBox="1"/>
          <p:nvPr/>
        </p:nvSpPr>
        <p:spPr>
          <a:xfrm>
            <a:off x="-422032" y="25028"/>
            <a:ext cx="13061428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Ab-initio design of high-T</a:t>
            </a:r>
            <a:r>
              <a:rPr lang="en-US" sz="3400" b="1" baseline="-250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34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2D superconductor: Mg</a:t>
            </a:r>
            <a:r>
              <a:rPr lang="en-US" sz="3400" b="1" baseline="-250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4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3400" b="1" baseline="-250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34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3400" b="1" baseline="-250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34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monolayer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60B92-812D-6649-9CB7-194E33939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21" y="2230906"/>
            <a:ext cx="2342065" cy="41429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AFD4AB-63E8-0B47-8726-647ECC5F6735}"/>
              </a:ext>
            </a:extLst>
          </p:cNvPr>
          <p:cNvSpPr txBox="1"/>
          <p:nvPr/>
        </p:nvSpPr>
        <p:spPr>
          <a:xfrm>
            <a:off x="427706" y="1241184"/>
            <a:ext cx="9730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Intrinsic T</a:t>
            </a:r>
            <a:r>
              <a:rPr lang="en-US" sz="2400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2D superconductors (phonon-mediated): Max. 10-20 K range!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AE7590-89E0-E74B-9A22-DF6606FDF836}"/>
              </a:ext>
            </a:extLst>
          </p:cNvPr>
          <p:cNvSpPr txBox="1"/>
          <p:nvPr/>
        </p:nvSpPr>
        <p:spPr>
          <a:xfrm>
            <a:off x="2585980" y="1968212"/>
            <a:ext cx="37686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40 K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DOS(E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= 9.8 states/spin/Ry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el-</a:t>
            </a:r>
            <a:r>
              <a:rPr lang="en-US" sz="2200" baseline="-250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0.6-0.7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Mainly from two E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2g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phonons (97% coupling)</a:t>
            </a:r>
            <a:endParaRPr lang="en-US" sz="2200" baseline="-25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(in-plane B-B stretching)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AACE4F8-D29D-BD47-B2FB-68F40ED270DA}"/>
              </a:ext>
            </a:extLst>
          </p:cNvPr>
          <p:cNvGrpSpPr/>
          <p:nvPr/>
        </p:nvGrpSpPr>
        <p:grpSpPr>
          <a:xfrm>
            <a:off x="2738064" y="4246449"/>
            <a:ext cx="2753728" cy="360703"/>
            <a:chOff x="3070699" y="4986043"/>
            <a:chExt cx="2753728" cy="36070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C874EEC7-AC72-5C45-9CBD-E202C3FE99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537" t="74733" b="20008"/>
            <a:stretch/>
          </p:blipFill>
          <p:spPr>
            <a:xfrm>
              <a:off x="3258269" y="4986043"/>
              <a:ext cx="2461254" cy="274320"/>
            </a:xfrm>
            <a:prstGeom prst="rect">
              <a:avLst/>
            </a:prstGeom>
          </p:spPr>
        </p:pic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8C6200D-344B-6C49-B879-50D4D715D73F}"/>
                </a:ext>
              </a:extLst>
            </p:cNvPr>
            <p:cNvGrpSpPr/>
            <p:nvPr/>
          </p:nvGrpSpPr>
          <p:grpSpPr>
            <a:xfrm>
              <a:off x="3070699" y="5346746"/>
              <a:ext cx="887599" cy="0"/>
              <a:chOff x="3070699" y="5346746"/>
              <a:chExt cx="887599" cy="0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0BD274EB-F379-E341-8751-7E4A680DE4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70699" y="5346746"/>
                <a:ext cx="375139" cy="0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9487C409-E02D-994C-815C-4AEE7A2844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3159" y="5346746"/>
                <a:ext cx="375139" cy="0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D4E5E8A-3FC8-604C-B863-90E609C61CB6}"/>
                </a:ext>
              </a:extLst>
            </p:cNvPr>
            <p:cNvGrpSpPr/>
            <p:nvPr/>
          </p:nvGrpSpPr>
          <p:grpSpPr>
            <a:xfrm>
              <a:off x="4022236" y="5346746"/>
              <a:ext cx="887599" cy="0"/>
              <a:chOff x="3070699" y="5346746"/>
              <a:chExt cx="887599" cy="0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6075C36C-E72D-AD45-9FE7-4C3066D110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70699" y="5346746"/>
                <a:ext cx="375139" cy="0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D744B4A9-29AC-754E-AD93-2F3BCB2020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3159" y="5346746"/>
                <a:ext cx="375139" cy="0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5CA9DCB3-5F4E-A840-8A38-5DD4FB802BCE}"/>
                </a:ext>
              </a:extLst>
            </p:cNvPr>
            <p:cNvGrpSpPr/>
            <p:nvPr/>
          </p:nvGrpSpPr>
          <p:grpSpPr>
            <a:xfrm>
              <a:off x="4936828" y="5346746"/>
              <a:ext cx="887599" cy="0"/>
              <a:chOff x="3070699" y="5346746"/>
              <a:chExt cx="887599" cy="0"/>
            </a:xfrm>
          </p:grpSpPr>
          <p:cxnSp>
            <p:nvCxnSpPr>
              <p:cNvPr id="55" name="Straight Arrow Connector 54">
                <a:extLst>
                  <a:ext uri="{FF2B5EF4-FFF2-40B4-BE49-F238E27FC236}">
                    <a16:creationId xmlns:a16="http://schemas.microsoft.com/office/drawing/2014/main" id="{210890E6-D28C-C24A-8F6D-2F839346AD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70699" y="5346746"/>
                <a:ext cx="375139" cy="0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678C6514-60BA-A947-BA1C-4BE11C997D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3159" y="5346746"/>
                <a:ext cx="375139" cy="0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1348F724-544E-6E48-88A9-1AB5248B6FE8}"/>
              </a:ext>
            </a:extLst>
          </p:cNvPr>
          <p:cNvSpPr txBox="1"/>
          <p:nvPr/>
        </p:nvSpPr>
        <p:spPr>
          <a:xfrm>
            <a:off x="2585980" y="4828505"/>
            <a:ext cx="38386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Issues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Highly reactive surface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Bandgap opening in 2D limit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two modes contribute to superconductivity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7A5E03A-B0DE-9F4E-B41D-349E7502700C}"/>
              </a:ext>
            </a:extLst>
          </p:cNvPr>
          <p:cNvSpPr/>
          <p:nvPr/>
        </p:nvSpPr>
        <p:spPr>
          <a:xfrm>
            <a:off x="7510924" y="1876169"/>
            <a:ext cx="3145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Monolayer Mg</a:t>
            </a:r>
            <a:r>
              <a:rPr 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6890A9E0-7DE4-B442-B15F-9C9CF5AE2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5687" y="2541253"/>
            <a:ext cx="2485258" cy="3932230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86BD9CB6-0954-B341-97C6-9E10A3433F35}"/>
              </a:ext>
            </a:extLst>
          </p:cNvPr>
          <p:cNvSpPr txBox="1"/>
          <p:nvPr/>
        </p:nvSpPr>
        <p:spPr>
          <a:xfrm>
            <a:off x="9083631" y="2476797"/>
            <a:ext cx="29350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Stable monolayer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Chemically inert surfaces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47-48 K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DOS(E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= 13 states/spin/Ry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el-</a:t>
            </a:r>
            <a:r>
              <a:rPr lang="en-US" sz="2200" baseline="-250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1.40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than just two phonons contribute to T</a:t>
            </a:r>
            <a:r>
              <a:rPr lang="en-US" sz="2200" baseline="-25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Topologically nontrivial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7DD530D-C7B4-644B-85E3-BB8CD03702E9}"/>
              </a:ext>
            </a:extLst>
          </p:cNvPr>
          <p:cNvSpPr/>
          <p:nvPr/>
        </p:nvSpPr>
        <p:spPr>
          <a:xfrm>
            <a:off x="123421" y="1894922"/>
            <a:ext cx="6231226" cy="4854356"/>
          </a:xfrm>
          <a:prstGeom prst="rect">
            <a:avLst/>
          </a:prstGeom>
          <a:solidFill>
            <a:schemeClr val="accent2">
              <a:lumMod val="20000"/>
              <a:lumOff val="80000"/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75FF54D-0A10-E64D-8D44-4CE5B8B4B01F}"/>
              </a:ext>
            </a:extLst>
          </p:cNvPr>
          <p:cNvSpPr/>
          <p:nvPr/>
        </p:nvSpPr>
        <p:spPr>
          <a:xfrm>
            <a:off x="6354647" y="1894922"/>
            <a:ext cx="5679146" cy="4854356"/>
          </a:xfrm>
          <a:prstGeom prst="rect">
            <a:avLst/>
          </a:prstGeom>
          <a:solidFill>
            <a:schemeClr val="accent6">
              <a:lumMod val="40000"/>
              <a:lumOff val="60000"/>
              <a:alpha val="1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8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425</Words>
  <Application>Microsoft Macintosh PowerPoint</Application>
  <PresentationFormat>Widescreen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Apple Symbols</vt:lpstr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Amy M</dc:creator>
  <cp:lastModifiedBy>Sobhit Singh</cp:lastModifiedBy>
  <cp:revision>69</cp:revision>
  <dcterms:created xsi:type="dcterms:W3CDTF">2021-02-18T19:05:38Z</dcterms:created>
  <dcterms:modified xsi:type="dcterms:W3CDTF">2021-03-09T04:56:32Z</dcterms:modified>
</cp:coreProperties>
</file>