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7" roundtripDataSignature="AMtx7mj1o8Js01TF6sLD6U3DvQo+ekaS9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48"/>
    <p:restoredTop sz="94940"/>
  </p:normalViewPr>
  <p:slideViewPr>
    <p:cSldViewPr snapToGrid="0" snapToObjects="1">
      <p:cViewPr varScale="1">
        <p:scale>
          <a:sx n="113" d="100"/>
          <a:sy n="113" d="100"/>
        </p:scale>
        <p:origin x="12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notesMaster" Target="notesMasters/notesMaster1.xml"/><Relationship Id="rId7" Type="http://customschemas.google.com/relationships/presentationmetadata" Target="metadata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11" Type="http://schemas.openxmlformats.org/officeDocument/2006/relationships/tableStyles" Target="tableStyles.xml"/><Relationship Id="rId10" Type="http://schemas.openxmlformats.org/officeDocument/2006/relationships/theme" Target="theme/theme1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1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1"/>
          <p:cNvSpPr/>
          <p:nvPr/>
        </p:nvSpPr>
        <p:spPr>
          <a:xfrm>
            <a:off x="0" y="0"/>
            <a:ext cx="97566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1"/>
          <p:cNvSpPr/>
          <p:nvPr/>
        </p:nvSpPr>
        <p:spPr>
          <a:xfrm rot="5400000">
            <a:off x="759921" y="346791"/>
            <a:ext cx="146304" cy="704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1"/>
          <p:cNvSpPr/>
          <p:nvPr/>
        </p:nvSpPr>
        <p:spPr>
          <a:xfrm>
            <a:off x="481029" y="4546920"/>
            <a:ext cx="3977640" cy="18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1"/>
          <p:cNvSpPr txBox="1"/>
          <p:nvPr/>
        </p:nvSpPr>
        <p:spPr>
          <a:xfrm>
            <a:off x="477981" y="1567651"/>
            <a:ext cx="4782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Tim Kowalczyk</a:t>
            </a:r>
            <a:endParaRPr dirty="0"/>
          </a:p>
        </p:txBody>
      </p:sp>
      <p:sp>
        <p:nvSpPr>
          <p:cNvPr id="94" name="Google Shape;94;p1"/>
          <p:cNvSpPr/>
          <p:nvPr/>
        </p:nvSpPr>
        <p:spPr>
          <a:xfrm>
            <a:off x="2241029" y="2034024"/>
            <a:ext cx="3918589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Associate Professor   he/him</a:t>
            </a:r>
          </a:p>
          <a:p>
            <a:pPr marR="0" lvl="0" algn="ctr" rtl="0">
              <a:spcBef>
                <a:spcPts val="0"/>
              </a:spcBef>
              <a:spcAft>
                <a:spcPts val="0"/>
              </a:spcAft>
            </a:pPr>
            <a:r>
              <a:rPr lang="en-US" sz="20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Department of Chemistry</a:t>
            </a:r>
          </a:p>
          <a:p>
            <a:pPr marR="0" lvl="0" algn="ctr" rtl="0">
              <a:spcBef>
                <a:spcPts val="0"/>
              </a:spcBef>
              <a:spcAft>
                <a:spcPts val="0"/>
              </a:spcAft>
            </a:pPr>
            <a:r>
              <a:rPr lang="en-US" sz="20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Advanced Materials Science and Engineering Center (AMSEC)</a:t>
            </a:r>
          </a:p>
          <a:p>
            <a:pPr marR="0" lvl="0" algn="ctr" rtl="0">
              <a:spcBef>
                <a:spcPts val="0"/>
              </a:spcBef>
              <a:spcAft>
                <a:spcPts val="0"/>
              </a:spcAft>
            </a:pPr>
            <a:r>
              <a:rPr lang="en-US" sz="20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Institute for Energy Studies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Western Washington University</a:t>
            </a:r>
            <a:endParaRPr sz="2000" b="1" dirty="0"/>
          </a:p>
        </p:txBody>
      </p:sp>
      <p:grpSp>
        <p:nvGrpSpPr>
          <p:cNvPr id="97" name="Google Shape;97;p1"/>
          <p:cNvGrpSpPr/>
          <p:nvPr/>
        </p:nvGrpSpPr>
        <p:grpSpPr>
          <a:xfrm>
            <a:off x="97702" y="227785"/>
            <a:ext cx="5991044" cy="1144583"/>
            <a:chOff x="-463465" y="194372"/>
            <a:chExt cx="5991044" cy="1144583"/>
          </a:xfrm>
        </p:grpSpPr>
        <p:sp>
          <p:nvSpPr>
            <p:cNvPr id="98" name="Google Shape;98;p1"/>
            <p:cNvSpPr txBox="1"/>
            <p:nvPr/>
          </p:nvSpPr>
          <p:spPr>
            <a:xfrm>
              <a:off x="693787" y="230890"/>
              <a:ext cx="4423500" cy="107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rmAutofit fontScale="92500"/>
            </a:bodyPr>
            <a:lstStyle/>
            <a:p>
              <a:pPr marL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US-Africa Initiative Workshop </a:t>
              </a:r>
              <a:br>
                <a:rPr lang="en-US" sz="2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US"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APS March Meeting - Sunday, March 14, 2021</a:t>
              </a:r>
              <a:br>
                <a:rPr lang="en-US" sz="20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US" sz="2000" b="1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Sponsored by the APS Innovation Fund</a:t>
              </a:r>
              <a:endParaRPr sz="16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1"/>
            <p:cNvSpPr/>
            <p:nvPr/>
          </p:nvSpPr>
          <p:spPr>
            <a:xfrm flipV="1">
              <a:off x="-242668" y="1263786"/>
              <a:ext cx="5770247" cy="7516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0" name="Google Shape;100;p1"/>
            <p:cNvPicPr preferRelativeResize="0"/>
            <p:nvPr/>
          </p:nvPicPr>
          <p:blipFill rotWithShape="1">
            <a:blip r:embed="rId3">
              <a:alphaModFix/>
            </a:blip>
            <a:srcRect t="1577" r="22618" b="470"/>
            <a:stretch/>
          </p:blipFill>
          <p:spPr>
            <a:xfrm>
              <a:off x="-463465" y="194372"/>
              <a:ext cx="1122334" cy="88792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2" name="Google Shape;102;p1"/>
          <p:cNvSpPr txBox="1"/>
          <p:nvPr/>
        </p:nvSpPr>
        <p:spPr>
          <a:xfrm>
            <a:off x="477975" y="4078900"/>
            <a:ext cx="5135400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Time-independent excited state electronic structure methods; Applications to photoactive organic materials</a:t>
            </a:r>
            <a:endParaRPr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95;p1">
            <a:extLst>
              <a:ext uri="{FF2B5EF4-FFF2-40B4-BE49-F238E27FC236}">
                <a16:creationId xmlns:a16="http://schemas.microsoft.com/office/drawing/2014/main" id="{E49E7A18-7CC9-4D66-AA79-EEF081F001C0}"/>
              </a:ext>
            </a:extLst>
          </p:cNvPr>
          <p:cNvSpPr/>
          <p:nvPr/>
        </p:nvSpPr>
        <p:spPr>
          <a:xfrm>
            <a:off x="329755" y="5878394"/>
            <a:ext cx="565617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Charge mobility in covalent organic frameworks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conversion, storage in solar thermal fuels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290927-A57B-4D45-B7B5-09C6D6AA93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952" y="2085174"/>
            <a:ext cx="1797808" cy="184601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A65CD38-99E6-4F6D-A053-78669234A8C4}"/>
              </a:ext>
            </a:extLst>
          </p:cNvPr>
          <p:cNvGrpSpPr/>
          <p:nvPr/>
        </p:nvGrpSpPr>
        <p:grpSpPr>
          <a:xfrm>
            <a:off x="6263885" y="-51523"/>
            <a:ext cx="5311459" cy="4401164"/>
            <a:chOff x="6393570" y="44157"/>
            <a:chExt cx="5311459" cy="4401164"/>
          </a:xfrm>
        </p:grpSpPr>
        <p:sp>
          <p:nvSpPr>
            <p:cNvPr id="95" name="Google Shape;95;p1"/>
            <p:cNvSpPr/>
            <p:nvPr/>
          </p:nvSpPr>
          <p:spPr>
            <a:xfrm>
              <a:off x="6393570" y="44157"/>
              <a:ext cx="5311459" cy="44011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Our team…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342900" marR="0" lvl="0" indent="-342900" algn="l" rtl="0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is typically between six and twelve members;</a:t>
              </a:r>
            </a:p>
            <a:p>
              <a:pPr marL="342900" marR="0" lvl="0" indent="-342900" algn="l" rtl="0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skews toward early-career researchers: most members are undergraduates or MS students</a:t>
              </a:r>
            </a:p>
            <a:p>
              <a:pPr marL="342900" marR="0" lvl="0" indent="-342900" algn="l" rtl="0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collaborates with scientists at home and internationally, currently including the UK, Thailand, Germany, Japan, and Singapore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319E558-362F-48E0-97E4-F3153A83F3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0990" b="44487"/>
            <a:stretch/>
          </p:blipFill>
          <p:spPr>
            <a:xfrm>
              <a:off x="6566727" y="753698"/>
              <a:ext cx="4993570" cy="1583102"/>
            </a:xfrm>
            <a:prstGeom prst="rect">
              <a:avLst/>
            </a:prstGeom>
          </p:spPr>
        </p:pic>
      </p:grpSp>
      <p:sp>
        <p:nvSpPr>
          <p:cNvPr id="23" name="Google Shape;95;p1">
            <a:extLst>
              <a:ext uri="{FF2B5EF4-FFF2-40B4-BE49-F238E27FC236}">
                <a16:creationId xmlns:a16="http://schemas.microsoft.com/office/drawing/2014/main" id="{8B8F45C3-B8AE-4F0F-8558-55E5869A2384}"/>
              </a:ext>
            </a:extLst>
          </p:cNvPr>
          <p:cNvSpPr/>
          <p:nvPr/>
        </p:nvSpPr>
        <p:spPr>
          <a:xfrm>
            <a:off x="6263884" y="4303495"/>
            <a:ext cx="5311459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Our collaborative opportunities...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develop primarily within DFTB+, which unites a globally dispersed community of electronic structure theorists interested in density-functional tight-binding methods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would love to discuss with any folks who have a use case for fast, approx. excited-state electronic energies, gradients, and properties!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169</Words>
  <Application>Microsoft Office PowerPoint</Application>
  <PresentationFormat>Widescreen</PresentationFormat>
  <Paragraphs>24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4" baseType="lpstr">
      <vt:lpstr>Arial</vt:lpstr>
      <vt:lpstr>Calibri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Young, Amy M</dc:creator>
  <cp:lastModifiedBy>Tim Kowalczyk</cp:lastModifiedBy>
  <cp:revision>10</cp:revision>
  <dcterms:created xsi:type="dcterms:W3CDTF">2021-02-18T19:05:38Z</dcterms:created>
  <dcterms:modified xsi:type="dcterms:W3CDTF">2021-03-09T05:27:28Z</dcterms:modified>
</cp:coreProperties>
</file>