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2" r:id="rId3"/>
    <p:sldId id="259" r:id="rId4"/>
    <p:sldId id="260" r:id="rId5"/>
    <p:sldId id="264" r:id="rId6"/>
    <p:sldId id="263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" roundtripDataSignature="AMtx7mj1o8Js01TF6sLD6U3DvQo+ekaS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/>
    <p:restoredTop sz="95000"/>
  </p:normalViewPr>
  <p:slideViewPr>
    <p:cSldViewPr snapToGrid="0" snapToObjects="1">
      <p:cViewPr>
        <p:scale>
          <a:sx n="66" d="100"/>
          <a:sy n="66" d="100"/>
        </p:scale>
        <p:origin x="-72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408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76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rofile/Chernet-Amente" TargetMode="External"/><Relationship Id="rId3" Type="http://schemas.openxmlformats.org/officeDocument/2006/relationships/hyperlink" Target="mailto:gamachis.sakata@aau.edu.et" TargetMode="External"/><Relationship Id="rId7" Type="http://schemas.openxmlformats.org/officeDocument/2006/relationships/hyperlink" Target="https://scholar.google.com/citations?user=yrxpONIAAAAJ&amp;hl=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cholar.google.com/citations?user=H8Q6rdsAAAAJ&amp;hl=en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hyperlink" Target="https://scholar.google.com/citations?user=t9n8nEAAAAAJ&amp;hl=e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hyperlink" Target="https://doi.org/10.1039/2046-2069/2011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doi.org/10.1039/D0RA02972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9/D0RA03126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1713916" y="1611012"/>
            <a:ext cx="437483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Gamachis Sakata  Gurmesa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PhD candidate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Addis Ababa 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(AAU),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Ethiopia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gamachis.sakata@aau.edu.et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97" name="Google Shape;97;p1"/>
          <p:cNvGrpSpPr/>
          <p:nvPr/>
        </p:nvGrpSpPr>
        <p:grpSpPr>
          <a:xfrm>
            <a:off x="3093224" y="-5457"/>
            <a:ext cx="5991044" cy="1262279"/>
            <a:chOff x="-463465" y="9372"/>
            <a:chExt cx="5991044" cy="1086846"/>
          </a:xfrm>
        </p:grpSpPr>
        <p:sp>
          <p:nvSpPr>
            <p:cNvPr id="98" name="Google Shape;98;p1"/>
            <p:cNvSpPr txBox="1"/>
            <p:nvPr/>
          </p:nvSpPr>
          <p:spPr>
            <a:xfrm>
              <a:off x="693787" y="21318"/>
              <a:ext cx="4833792" cy="107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US-Africa Initiative Workshop </a:t>
              </a:r>
              <a:br>
                <a:rPr lang="en-US" sz="2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APS March Meeting - Sunday, March 14, 2021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US" sz="2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0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Sponsored by the APS Innovation Fund</a:t>
              </a:r>
              <a:endParaRPr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 flipV="1">
              <a:off x="-242668" y="977218"/>
              <a:ext cx="5770247" cy="10955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" name="Google Shape;100;p1"/>
            <p:cNvPicPr preferRelativeResize="0"/>
            <p:nvPr/>
          </p:nvPicPr>
          <p:blipFill rotWithShape="1">
            <a:blip r:embed="rId4">
              <a:alphaModFix/>
            </a:blip>
            <a:srcRect t="1577" r="22618" b="470"/>
            <a:stretch/>
          </p:blipFill>
          <p:spPr>
            <a:xfrm>
              <a:off x="-463465" y="9372"/>
              <a:ext cx="1122334" cy="8879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Google Shape;102;p1"/>
          <p:cNvSpPr txBox="1"/>
          <p:nvPr/>
        </p:nvSpPr>
        <p:spPr>
          <a:xfrm>
            <a:off x="100499" y="3173056"/>
            <a:ext cx="625956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“Computational  Investigation of  Efficient and Affordable Energy Conversion and Storage Materials”</a:t>
            </a:r>
          </a:p>
          <a:p>
            <a:pPr lvl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These include: Rechargeable Lithium-ion batteries, PEM fuel cells,  photocatalysis and solar cells. Moreover, we also interested in studying applications: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flexible devices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spintronics, electro-optics </a:t>
            </a:r>
            <a:r>
              <a:rPr lang="en-US" sz="2000" b="1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a</a:t>
            </a:r>
            <a:r>
              <a:rPr lang="en-US" sz="20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pplications.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9853" y="5491087"/>
            <a:ext cx="6833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We primarily, using computational tools such as density functional theory (DFT), 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molecular dynamics (MD) and Machine learning (ML) approaches.  We are trying to establish  experimental lab and but also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collaborate with others. </a:t>
            </a:r>
          </a:p>
        </p:txBody>
      </p:sp>
      <p:pic>
        <p:nvPicPr>
          <p:cNvPr id="1026" name="Picture 2" descr="C:\Users\Gamachis\Desktop\Gamach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8" y="1543709"/>
            <a:ext cx="1079500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55856" y="1552149"/>
            <a:ext cx="58347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 am a PhD student in the group of </a:t>
            </a:r>
          </a:p>
          <a:p>
            <a:pPr marL="457200" indent="-457200">
              <a:buAutoNum type="arabicParenBoth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Dr. Yedilfana Setarge Mekonnen (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6"/>
              </a:rPr>
              <a:t>https://scholar.google.com/citations?user=H8Q6rdsAAAAJ&amp;hl=en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) who focuses mainly on computational study of rechargeable batteries, </a:t>
            </a:r>
          </a:p>
          <a:p>
            <a:pPr marL="457200" indent="-457200">
              <a:buAutoNum type="arabicParenBoth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Dr. Girum Ayalneh Tiruye  (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7"/>
              </a:rPr>
              <a:t>https://scholar.google.com/citations?user=yrxpONIAAAAJ&amp;hl=en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) who focuses mainly on experimental investigation of Supercapacitors,  </a:t>
            </a:r>
          </a:p>
          <a:p>
            <a:pPr marL="457200" indent="-457200">
              <a:buAutoNum type="arabicParenBoth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Dr. Chernet Amente Geffe  (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8"/>
              </a:rPr>
              <a:t>https://www.researchgate.net/profile/Chernet-Amente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) who mainly focuses on Spintronics and</a:t>
            </a:r>
          </a:p>
          <a:p>
            <a:pPr marL="457200" indent="-457200">
              <a:buAutoNum type="arabicParenBoth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Prof. Qinfang Zhang (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9"/>
              </a:rPr>
              <a:t>https://scholar.google.com/citations?user=t9n8nEAAAAAJ&amp;hl=en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) who mainly focuses on  catalysis and spintronics.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5;p1"/>
          <p:cNvSpPr/>
          <p:nvPr/>
        </p:nvSpPr>
        <p:spPr>
          <a:xfrm>
            <a:off x="609601" y="555446"/>
            <a:ext cx="1114697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Moreover,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have some collaborators: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Dr. Tamiru Teshome (Topological Insulators, Energy Storage Materials),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Dr. Natei Ermias Benti (Metal-Air Batteries),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Dr. Gashaw Beyene Kassahun (Photocatalysis),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Mr. Mesfin Diro a PhD student (Machine Learning for Energy Materials), 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Mr. Genene Shiferaw  a PhD student (2D Materials),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Mr. Firew Gashaw  a MSc. student (2D materials) and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Mr.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Misgana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Tsegaye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a MSc. student (Photocatalysis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en-US" sz="2400" dirty="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33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7029" y="393963"/>
            <a:ext cx="113026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Some international collaborating institutions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Brookhaven National Laboratory with Center for Functional Nanomaterials (NY-USA)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Technical University of Denmark (DTU), 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Yancheng Institute of Technology and Fudan University of China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Indian Association for the Cultivation of Science 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Abdu Salam International Center for Theoretical Physics (ICTP-Trieste-Italy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Challenge: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we have limited computational resource,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we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need support in this regards.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004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01586" y="-37770"/>
            <a:ext cx="4020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Some results from the group work: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" y="449954"/>
            <a:ext cx="3383280" cy="153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26" y="275788"/>
            <a:ext cx="5212080" cy="20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4" y="4285527"/>
            <a:ext cx="3017520" cy="225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4" y="2533333"/>
            <a:ext cx="3017520" cy="377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22" y="5383451"/>
            <a:ext cx="2560320" cy="143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67" y="2513553"/>
            <a:ext cx="2685143" cy="282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708" y="304812"/>
            <a:ext cx="3108960" cy="437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45670" y="6324269"/>
            <a:ext cx="235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DOI: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10.1039/d1ra00642h, </a:t>
            </a:r>
          </a:p>
          <a:p>
            <a:r>
              <a:rPr lang="en-US" b="1" dirty="0" smtClean="0"/>
              <a:t>RSC </a:t>
            </a:r>
            <a:r>
              <a:rPr lang="en-US" b="1" dirty="0"/>
              <a:t>Adv., 2021, 11, 9721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1197" y="6374922"/>
            <a:ext cx="3291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DOI: 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 tooltip="Link to landing page via DOI"/>
              </a:rPr>
              <a:t>10.1039/D0RA02972F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0" tooltip="Link to journal home page"/>
              </a:rPr>
              <a:t>RSC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0" tooltip="Link to journal home page"/>
              </a:rPr>
              <a:t>Adv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0" tooltip="Link to journal home page"/>
              </a:rPr>
              <a:t>.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4074" y="2225556"/>
            <a:ext cx="3715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DOI: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10.1021/acs.jpcc.5b04432. JPCC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27" y="1953385"/>
            <a:ext cx="3541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DOI: 10.1063/1.5141931. J. Chem. Phys.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806" y="6528542"/>
            <a:ext cx="3252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DOI: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10.1039/d0ra03126g. RSC Adv.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144" y="4634241"/>
            <a:ext cx="2834640" cy="169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4502" y="3977750"/>
            <a:ext cx="2717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DOI: 10.1021/acs.jpclett.8b01790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4" y="2219790"/>
            <a:ext cx="3017520" cy="179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3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" y="493478"/>
            <a:ext cx="10515600" cy="655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7616" y="9170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Photo @AAU with some group members</a:t>
            </a:r>
            <a:endParaRPr lang="en-GB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9299" y="1100884"/>
            <a:ext cx="251097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From left to right:</a:t>
            </a:r>
          </a:p>
          <a:p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Standing:</a:t>
            </a:r>
          </a:p>
          <a:p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     Dr. Girum, </a:t>
            </a:r>
          </a:p>
          <a:p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    Dr. Chernet, </a:t>
            </a:r>
          </a:p>
          <a:p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    Dr. Yedilfana,</a:t>
            </a:r>
          </a:p>
          <a:p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    Mr. Negash</a:t>
            </a:r>
          </a:p>
          <a:p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Sitting:</a:t>
            </a:r>
          </a:p>
          <a:p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    Mr. 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Getachew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     Mr. Firew,</a:t>
            </a:r>
          </a:p>
          <a:p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     Mr. Mesfin, </a:t>
            </a:r>
          </a:p>
          <a:p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      Mr. Gamachis</a:t>
            </a:r>
            <a:endParaRPr 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9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9C6C9FC-98CE-3C41-B10F-EFA12E5F83D9}"/>
              </a:ext>
            </a:extLst>
          </p:cNvPr>
          <p:cNvSpPr/>
          <p:nvPr/>
        </p:nvSpPr>
        <p:spPr>
          <a:xfrm>
            <a:off x="72572" y="87084"/>
            <a:ext cx="12046857" cy="637097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1"/>
                </a:solidFill>
                <a:latin typeface="LiberationSans"/>
              </a:rPr>
              <a:t>Selected Publications from the research Group working on Materials computational modeling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 smtClean="0"/>
              <a:t>Haile, </a:t>
            </a:r>
            <a:r>
              <a:rPr lang="en-US" sz="1300" dirty="0" err="1" smtClean="0"/>
              <a:t>Asnake</a:t>
            </a:r>
            <a:r>
              <a:rPr lang="en-US" sz="1300" dirty="0" smtClean="0"/>
              <a:t>; Hansen, Heine; </a:t>
            </a:r>
            <a:r>
              <a:rPr lang="en-US" sz="1300" dirty="0" err="1" smtClean="0"/>
              <a:t>Yohannes</a:t>
            </a:r>
            <a:r>
              <a:rPr lang="en-US" sz="1300" dirty="0" smtClean="0"/>
              <a:t>, </a:t>
            </a:r>
            <a:r>
              <a:rPr lang="en-US" sz="1300" dirty="0" err="1" smtClean="0"/>
              <a:t>Weldegebriel</a:t>
            </a:r>
            <a:r>
              <a:rPr lang="en-US" sz="1300" dirty="0" smtClean="0"/>
              <a:t>; Mekonnen, Yedilfana, </a:t>
            </a:r>
            <a:r>
              <a:rPr lang="en-US" sz="1300" dirty="0" err="1" smtClean="0"/>
              <a:t>Pyridinic</a:t>
            </a:r>
            <a:r>
              <a:rPr lang="en-US" sz="1300" dirty="0" smtClean="0"/>
              <a:t> Type N-doped Graphene on Cobalt Substrate as Efficient   </a:t>
            </a:r>
            <a:r>
              <a:rPr lang="en-US" sz="1300" dirty="0" err="1" smtClean="0"/>
              <a:t>Electrocatalyst</a:t>
            </a:r>
            <a:r>
              <a:rPr lang="en-US" sz="1300" dirty="0" smtClean="0"/>
              <a:t> for ORR in Acidic Solution in Fuel Cell”. </a:t>
            </a:r>
            <a:r>
              <a:rPr lang="en-US" sz="1300" dirty="0" smtClean="0">
                <a:highlight>
                  <a:srgbClr val="C0C0C0"/>
                </a:highlight>
              </a:rPr>
              <a:t>The J. of Physical Chemistry Letters </a:t>
            </a:r>
            <a:r>
              <a:rPr lang="en-US" sz="1300" dirty="0" smtClean="0"/>
              <a:t>(revision).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 smtClean="0"/>
              <a:t>Gamachis </a:t>
            </a:r>
            <a:r>
              <a:rPr lang="en-US" sz="1300" dirty="0"/>
              <a:t>S Gurmesa, Natei E Benti, Mesfin D Chaka, Girum A Tiruye, Qinfang Zhang, Yedilfana S Mekonnen, Chernet A Geffe, Fast 3D-lithium-ion diffusion and high electronic conductivity of Li</a:t>
            </a:r>
            <a:r>
              <a:rPr lang="en-US" sz="1300" baseline="-25000" dirty="0"/>
              <a:t>2</a:t>
            </a:r>
            <a:r>
              <a:rPr lang="en-US" sz="1300" dirty="0"/>
              <a:t>MnSiO</a:t>
            </a:r>
            <a:r>
              <a:rPr lang="en-US" sz="1300" baseline="-25000" dirty="0"/>
              <a:t>4</a:t>
            </a:r>
            <a:r>
              <a:rPr lang="en-US" sz="1300" dirty="0"/>
              <a:t> surfaces for rechargeable lithium-ion batteries</a:t>
            </a:r>
            <a:r>
              <a:rPr lang="en-US" sz="1300" dirty="0" smtClean="0"/>
              <a:t>,</a:t>
            </a:r>
            <a:r>
              <a:rPr lang="en-US" sz="1300" dirty="0" smtClean="0">
                <a:solidFill>
                  <a:schemeClr val="tx1"/>
                </a:solidFill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dirty="0">
                <a:solidFill>
                  <a:schemeClr val="tx1"/>
                </a:solidFill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RSC</a:t>
            </a:r>
            <a:r>
              <a:rPr lang="en-US" sz="1300" dirty="0">
                <a:solidFill>
                  <a:srgbClr val="00B050"/>
                </a:solidFill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dirty="0">
                <a:solidFill>
                  <a:schemeClr val="tx1"/>
                </a:solidFill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Advances,</a:t>
            </a:r>
            <a:r>
              <a:rPr lang="en-US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2021, 11, 9721,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r>
              <a:rPr lang="en-US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DOI: </a:t>
            </a:r>
            <a:r>
              <a:rPr lang="en-US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10.1039/d1ra00642h..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 err="1" smtClean="0">
                <a:latin typeface="LiberationSans"/>
              </a:rPr>
              <a:t>Asnake</a:t>
            </a:r>
            <a:r>
              <a:rPr lang="en-US" sz="1300" dirty="0" smtClean="0">
                <a:latin typeface="LiberationSans"/>
              </a:rPr>
              <a:t> </a:t>
            </a:r>
            <a:r>
              <a:rPr lang="en-US" sz="1300" dirty="0">
                <a:latin typeface="LiberationSans"/>
              </a:rPr>
              <a:t>S Haile, </a:t>
            </a:r>
            <a:r>
              <a:rPr lang="en-US" sz="1300" dirty="0" err="1">
                <a:latin typeface="LiberationSans"/>
              </a:rPr>
              <a:t>Weldegebriel</a:t>
            </a:r>
            <a:r>
              <a:rPr lang="en-US" sz="1300" dirty="0">
                <a:latin typeface="LiberationSans"/>
              </a:rPr>
              <a:t> </a:t>
            </a:r>
            <a:r>
              <a:rPr lang="en-US" sz="1300" dirty="0" err="1">
                <a:latin typeface="LiberationSans"/>
              </a:rPr>
              <a:t>Yohannis</a:t>
            </a:r>
            <a:r>
              <a:rPr lang="en-US" sz="1300" dirty="0">
                <a:latin typeface="LiberationSans"/>
              </a:rPr>
              <a:t> and Yedilfana S Mekonnen “Oxygen Reduction Reaction on Pt-skin Pt3V(111) Fuel Cell Cathode: A density functional theory study” </a:t>
            </a:r>
            <a:r>
              <a:rPr lang="en-US" sz="1300" dirty="0">
                <a:solidFill>
                  <a:schemeClr val="tx1"/>
                </a:solidFill>
                <a:highlight>
                  <a:srgbClr val="C0C0C0"/>
                </a:highlight>
                <a:latin typeface="LiberationSans"/>
              </a:rPr>
              <a:t>RSC Advances</a:t>
            </a:r>
            <a:r>
              <a:rPr lang="en-US" sz="1300" dirty="0">
                <a:latin typeface="LiberationSans"/>
              </a:rPr>
              <a:t>, 10(46), 27346–27356, 2020. DOI: </a:t>
            </a:r>
            <a:r>
              <a:rPr lang="en-US" sz="1300" dirty="0">
                <a:solidFill>
                  <a:srgbClr val="0070C0"/>
                </a:solidFill>
                <a:latin typeface="LiberationSans"/>
              </a:rPr>
              <a:t>10.1039/d0ra02972f. </a:t>
            </a:r>
            <a:endParaRPr lang="en-US" sz="1300" dirty="0" smtClean="0">
              <a:solidFill>
                <a:srgbClr val="0070C0"/>
              </a:solidFill>
              <a:latin typeface="LiberationSans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 smtClean="0">
                <a:solidFill>
                  <a:schemeClr val="tx1"/>
                </a:solidFill>
              </a:rPr>
              <a:t>Natei </a:t>
            </a:r>
            <a:r>
              <a:rPr lang="en-US" sz="1300" dirty="0">
                <a:solidFill>
                  <a:schemeClr val="tx1"/>
                </a:solidFill>
              </a:rPr>
              <a:t>E Benti, Girum A Tiruye, Yedilfana S Mekonnen Boron and pyridinic nitrogen-doped graphene as potential catalysts for rechargeable non-aqueous sodium–air batteries. </a:t>
            </a:r>
            <a:r>
              <a:rPr lang="en-US" sz="1300" dirty="0">
                <a:solidFill>
                  <a:schemeClr val="tx1"/>
                </a:solidFill>
                <a:highlight>
                  <a:srgbClr val="C0C0C0"/>
                </a:highlight>
                <a:latin typeface="LiberationSans"/>
              </a:rPr>
              <a:t>RSC Advances</a:t>
            </a:r>
            <a:r>
              <a:rPr lang="en-US" sz="1300" dirty="0">
                <a:solidFill>
                  <a:schemeClr val="tx1"/>
                </a:solidFill>
              </a:rPr>
              <a:t>, 2020, 10, 21387-21398 DOI:</a:t>
            </a:r>
            <a:r>
              <a:rPr lang="en-US" sz="1300" u="sng" dirty="0">
                <a:solidFill>
                  <a:schemeClr val="tx1"/>
                </a:solidFill>
              </a:rPr>
              <a:t> </a:t>
            </a:r>
            <a:r>
              <a:rPr lang="en-US" sz="1300" u="sng" dirty="0" smtClean="0">
                <a:solidFill>
                  <a:srgbClr val="0563C1"/>
                </a:solidFill>
                <a:hlinkClick r:id="rId3" tooltip="Link to landing page via DO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10.1039/</a:t>
            </a:r>
            <a:r>
              <a:rPr lang="en-US" sz="1300" u="sng" dirty="0" smtClean="0">
                <a:solidFill>
                  <a:schemeClr val="tx1"/>
                </a:solidFill>
                <a:hlinkClick r:id="rId3" tooltip="Link to landing page via DO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D0RA03126G</a:t>
            </a:r>
            <a:r>
              <a:rPr lang="en-US" sz="1300" u="sng" dirty="0" smtClean="0">
                <a:solidFill>
                  <a:schemeClr val="tx1"/>
                </a:solidFill>
              </a:rPr>
              <a:t>.</a:t>
            </a:r>
            <a:endParaRPr lang="en-US" sz="1300" u="sng" dirty="0">
              <a:solidFill>
                <a:schemeClr val="tx1"/>
              </a:solidFill>
              <a:latin typeface="OpenSymbol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 smtClean="0">
                <a:latin typeface="LiberationSans"/>
              </a:rPr>
              <a:t>Natei </a:t>
            </a:r>
            <a:r>
              <a:rPr lang="en-US" sz="1300" dirty="0">
                <a:latin typeface="LiberationSans"/>
              </a:rPr>
              <a:t>E Benti, Yedilfana S Mekonnen, Rune Christensen, Girum A Tiruye, Juan </a:t>
            </a:r>
            <a:r>
              <a:rPr lang="en-US" sz="1300" dirty="0" err="1">
                <a:latin typeface="LiberationSans"/>
              </a:rPr>
              <a:t>María</a:t>
            </a:r>
            <a:r>
              <a:rPr lang="en-US" sz="1300" dirty="0">
                <a:latin typeface="LiberationSans"/>
              </a:rPr>
              <a:t> </a:t>
            </a:r>
            <a:r>
              <a:rPr lang="en-US" sz="1300" dirty="0" err="1">
                <a:latin typeface="LiberationSans"/>
              </a:rPr>
              <a:t>García</a:t>
            </a:r>
            <a:r>
              <a:rPr lang="en-US" sz="1300" dirty="0">
                <a:latin typeface="LiberationSans"/>
              </a:rPr>
              <a:t>- </a:t>
            </a:r>
            <a:r>
              <a:rPr lang="en-US" sz="1300" dirty="0" err="1">
                <a:latin typeface="LiberationSans"/>
              </a:rPr>
              <a:t>Lastr</a:t>
            </a:r>
            <a:r>
              <a:rPr lang="en-US" sz="1300" dirty="0">
                <a:latin typeface="LiberationSans"/>
              </a:rPr>
              <a:t> and </a:t>
            </a:r>
            <a:r>
              <a:rPr lang="en-US" sz="1300" dirty="0" err="1">
                <a:latin typeface="LiberationSans"/>
              </a:rPr>
              <a:t>Tejs</a:t>
            </a:r>
            <a:r>
              <a:rPr lang="en-US" sz="1300" dirty="0">
                <a:latin typeface="LiberationSans"/>
              </a:rPr>
              <a:t> </a:t>
            </a:r>
            <a:r>
              <a:rPr lang="en-US" sz="1300" dirty="0" err="1">
                <a:latin typeface="LiberationSans"/>
              </a:rPr>
              <a:t>Vegge</a:t>
            </a:r>
            <a:r>
              <a:rPr lang="en-US" sz="1300" dirty="0">
                <a:latin typeface="LiberationSans"/>
              </a:rPr>
              <a:t>. The effect of CO2 Contamination in Rechargeable Non-</a:t>
            </a:r>
            <a:r>
              <a:rPr lang="en-US" sz="1300" dirty="0" err="1">
                <a:latin typeface="LiberationSans"/>
              </a:rPr>
              <a:t>aqeous</a:t>
            </a:r>
            <a:r>
              <a:rPr lang="en-US" sz="1300" dirty="0">
                <a:latin typeface="LiberationSans"/>
              </a:rPr>
              <a:t> Sodium- Air batteries, </a:t>
            </a:r>
            <a:r>
              <a:rPr lang="en-US" sz="1300" i="1" dirty="0">
                <a:highlight>
                  <a:srgbClr val="C0C0C0"/>
                </a:highlight>
                <a:latin typeface="LiberationSans"/>
              </a:rPr>
              <a:t>Journal of Chemical Physics</a:t>
            </a:r>
            <a:r>
              <a:rPr lang="en-US" sz="1300" i="1" dirty="0">
                <a:latin typeface="LiberationSans"/>
              </a:rPr>
              <a:t>, </a:t>
            </a:r>
            <a:r>
              <a:rPr lang="en-US" sz="1300" dirty="0">
                <a:latin typeface="LiberationSans"/>
              </a:rPr>
              <a:t>152(8), </a:t>
            </a:r>
            <a:r>
              <a:rPr lang="en-US" sz="1300" i="1" dirty="0">
                <a:latin typeface="LiberationSans"/>
              </a:rPr>
              <a:t>74711, (2020). </a:t>
            </a:r>
            <a:r>
              <a:rPr lang="en-US" sz="1300" i="1" dirty="0">
                <a:solidFill>
                  <a:srgbClr val="0000FF"/>
                </a:solidFill>
                <a:latin typeface="LiberationSans"/>
              </a:rPr>
              <a:t>https://doi.org/10.1063/1.5141931. </a:t>
            </a:r>
            <a:endParaRPr lang="en-US" sz="1300" dirty="0">
              <a:latin typeface="OpenSymbol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 smtClean="0">
                <a:latin typeface="LiberationSans"/>
              </a:rPr>
              <a:t>Yedilfana </a:t>
            </a:r>
            <a:r>
              <a:rPr lang="en-US" sz="1300" dirty="0">
                <a:latin typeface="LiberationSans"/>
              </a:rPr>
              <a:t>S Mekonnen, Rune Christensen, Juan </a:t>
            </a:r>
            <a:r>
              <a:rPr lang="en-US" sz="1300" dirty="0" err="1">
                <a:latin typeface="LiberationSans"/>
              </a:rPr>
              <a:t>María</a:t>
            </a:r>
            <a:r>
              <a:rPr lang="en-US" sz="1300" dirty="0">
                <a:latin typeface="LiberationSans"/>
              </a:rPr>
              <a:t> </a:t>
            </a:r>
            <a:r>
              <a:rPr lang="en-US" sz="1300" dirty="0" err="1">
                <a:latin typeface="LiberationSans"/>
              </a:rPr>
              <a:t>García-Lastr</a:t>
            </a:r>
            <a:r>
              <a:rPr lang="en-US" sz="1300" dirty="0">
                <a:latin typeface="LiberationSans"/>
              </a:rPr>
              <a:t> and </a:t>
            </a:r>
            <a:r>
              <a:rPr lang="en-US" sz="1300" dirty="0" err="1">
                <a:latin typeface="LiberationSans"/>
              </a:rPr>
              <a:t>Tejs</a:t>
            </a:r>
            <a:r>
              <a:rPr lang="en-US" sz="1300" dirty="0">
                <a:latin typeface="LiberationSans"/>
              </a:rPr>
              <a:t> </a:t>
            </a:r>
            <a:r>
              <a:rPr lang="en-US" sz="1300" dirty="0" err="1">
                <a:latin typeface="LiberationSans"/>
              </a:rPr>
              <a:t>Vegge</a:t>
            </a:r>
            <a:r>
              <a:rPr lang="en-US" sz="1300" dirty="0">
                <a:latin typeface="LiberationSans"/>
              </a:rPr>
              <a:t> (2018). Thermodynamic and Kinetic Limitations for Peroxide and Superoxide Formation in Na–O2 Batteries, </a:t>
            </a:r>
            <a:r>
              <a:rPr lang="en-US" sz="1300" dirty="0">
                <a:highlight>
                  <a:srgbClr val="C0C0C0"/>
                </a:highlight>
                <a:latin typeface="LiberationSans"/>
              </a:rPr>
              <a:t>The Journal of Physical Chemistry Letters</a:t>
            </a:r>
            <a:r>
              <a:rPr lang="en-US" sz="1300" dirty="0">
                <a:latin typeface="LiberationSans"/>
              </a:rPr>
              <a:t>, 2018, 9(15), </a:t>
            </a:r>
            <a:r>
              <a:rPr lang="en-US" sz="1300" dirty="0" smtClean="0">
                <a:latin typeface="LiberationSans"/>
              </a:rPr>
              <a:t>4413-4419. </a:t>
            </a:r>
            <a:r>
              <a:rPr lang="en-US" sz="1300" dirty="0" smtClean="0">
                <a:solidFill>
                  <a:srgbClr val="0000FF"/>
                </a:solidFill>
                <a:latin typeface="LiberationSans"/>
              </a:rPr>
              <a:t>https</a:t>
            </a:r>
            <a:r>
              <a:rPr lang="en-US" sz="1300" dirty="0">
                <a:solidFill>
                  <a:srgbClr val="0000FF"/>
                </a:solidFill>
                <a:latin typeface="LiberationSans"/>
              </a:rPr>
              <a:t>://pubs.acs.org/doi/10.1021/acs.jpclett.8b01790. </a:t>
            </a:r>
            <a:endParaRPr lang="en-US" sz="1300" dirty="0">
              <a:latin typeface="OpenSymbol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 smtClean="0">
                <a:latin typeface="LiberationSans"/>
              </a:rPr>
              <a:t>Yedilfana </a:t>
            </a:r>
            <a:r>
              <a:rPr lang="en-US" sz="1300" dirty="0">
                <a:latin typeface="LiberationSans"/>
              </a:rPr>
              <a:t>S Mekonnen, Juan </a:t>
            </a:r>
            <a:r>
              <a:rPr lang="en-US" sz="1300" dirty="0" err="1">
                <a:latin typeface="LiberationSans"/>
              </a:rPr>
              <a:t>María</a:t>
            </a:r>
            <a:r>
              <a:rPr lang="en-US" sz="1300" dirty="0">
                <a:latin typeface="LiberationSans"/>
              </a:rPr>
              <a:t> </a:t>
            </a:r>
            <a:r>
              <a:rPr lang="en-US" sz="1300" dirty="0" err="1">
                <a:latin typeface="LiberationSans"/>
              </a:rPr>
              <a:t>García-Lastr</a:t>
            </a:r>
            <a:r>
              <a:rPr lang="en-US" sz="1300" dirty="0">
                <a:latin typeface="LiberationSans"/>
              </a:rPr>
              <a:t>, Jens S. </a:t>
            </a:r>
            <a:r>
              <a:rPr lang="en-US" sz="1300" dirty="0" err="1">
                <a:latin typeface="LiberationSans"/>
              </a:rPr>
              <a:t>Hummelshøj</a:t>
            </a:r>
            <a:r>
              <a:rPr lang="en-US" sz="1300" dirty="0">
                <a:latin typeface="LiberationSans"/>
              </a:rPr>
              <a:t>, </a:t>
            </a:r>
            <a:r>
              <a:rPr lang="en-US" sz="1300" dirty="0" err="1">
                <a:latin typeface="LiberationSans"/>
              </a:rPr>
              <a:t>Chengjun</a:t>
            </a:r>
            <a:r>
              <a:rPr lang="en-US" sz="1300" dirty="0">
                <a:latin typeface="LiberationSans"/>
              </a:rPr>
              <a:t> </a:t>
            </a:r>
            <a:r>
              <a:rPr lang="en-US" sz="1300" dirty="0" err="1">
                <a:latin typeface="LiberationSans"/>
              </a:rPr>
              <a:t>Jin</a:t>
            </a:r>
            <a:r>
              <a:rPr lang="en-US" sz="1300" dirty="0">
                <a:latin typeface="LiberationSans"/>
              </a:rPr>
              <a:t> and </a:t>
            </a:r>
            <a:r>
              <a:rPr lang="en-US" sz="1300" dirty="0" err="1">
                <a:latin typeface="LiberationSans"/>
              </a:rPr>
              <a:t>Tejs</a:t>
            </a:r>
            <a:r>
              <a:rPr lang="en-US" sz="1300" dirty="0">
                <a:latin typeface="LiberationSans"/>
              </a:rPr>
              <a:t> </a:t>
            </a:r>
            <a:r>
              <a:rPr lang="en-US" sz="1300" dirty="0" err="1">
                <a:latin typeface="LiberationSans"/>
              </a:rPr>
              <a:t>Vegge</a:t>
            </a:r>
            <a:r>
              <a:rPr lang="en-US" sz="1300" dirty="0">
                <a:latin typeface="LiberationSans"/>
              </a:rPr>
              <a:t> (2015). Role of Li2O2@Li2CO3 Interfaces on Charge Transport in Nonaqueous Li−Air Batteries, </a:t>
            </a:r>
            <a:r>
              <a:rPr lang="en-US" sz="1300" dirty="0">
                <a:highlight>
                  <a:srgbClr val="C0C0C0"/>
                </a:highlight>
                <a:latin typeface="LiberationSans"/>
              </a:rPr>
              <a:t>Journal of Physical Chemistry C</a:t>
            </a:r>
            <a:r>
              <a:rPr lang="en-US" sz="1300" dirty="0">
                <a:latin typeface="LiberationSans"/>
              </a:rPr>
              <a:t>, 2015, 119, 32, 18066-18073. </a:t>
            </a:r>
            <a:r>
              <a:rPr lang="en-US" sz="1300" dirty="0">
                <a:solidFill>
                  <a:srgbClr val="0000FF"/>
                </a:solidFill>
                <a:latin typeface="LiberationSans"/>
              </a:rPr>
              <a:t>doi.org/10.1021/acs.jpcc.5b04432. </a:t>
            </a:r>
            <a:endParaRPr lang="en-US" sz="1300" dirty="0">
              <a:latin typeface="OpenSymbol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 smtClean="0">
                <a:latin typeface="LiberationSans"/>
              </a:rPr>
              <a:t>Yedilfana </a:t>
            </a:r>
            <a:r>
              <a:rPr lang="en-US" sz="1300" dirty="0">
                <a:latin typeface="LiberationSans"/>
              </a:rPr>
              <a:t>S Mekonnen, Kristian B. Knudsen, Jon S. G. Myrdal, Reza </a:t>
            </a:r>
            <a:r>
              <a:rPr lang="en-US" sz="1300" dirty="0" err="1">
                <a:latin typeface="LiberationSans"/>
              </a:rPr>
              <a:t>Younesi</a:t>
            </a:r>
            <a:r>
              <a:rPr lang="en-US" sz="1300" dirty="0">
                <a:latin typeface="LiberationSans"/>
              </a:rPr>
              <a:t>, Jonathan </a:t>
            </a:r>
            <a:r>
              <a:rPr lang="en-US" sz="1300" dirty="0" err="1">
                <a:latin typeface="LiberationSans"/>
              </a:rPr>
              <a:t>Hojberg</a:t>
            </a:r>
            <a:r>
              <a:rPr lang="en-US" sz="1300" dirty="0">
                <a:latin typeface="LiberationSans"/>
              </a:rPr>
              <a:t>, Johan </a:t>
            </a:r>
            <a:r>
              <a:rPr lang="en-US" sz="1300" dirty="0" err="1">
                <a:latin typeface="LiberationSans"/>
              </a:rPr>
              <a:t>Hjelm</a:t>
            </a:r>
            <a:r>
              <a:rPr lang="en-US" sz="1300" dirty="0">
                <a:latin typeface="LiberationSans"/>
              </a:rPr>
              <a:t>, </a:t>
            </a:r>
            <a:r>
              <a:rPr lang="en-US" sz="1300" dirty="0" err="1">
                <a:latin typeface="LiberationSans"/>
              </a:rPr>
              <a:t>Poul</a:t>
            </a:r>
            <a:r>
              <a:rPr lang="en-US" sz="1300" dirty="0">
                <a:latin typeface="LiberationSans"/>
              </a:rPr>
              <a:t> Norby and </a:t>
            </a:r>
            <a:r>
              <a:rPr lang="en-US" sz="1300" dirty="0" err="1">
                <a:latin typeface="LiberationSans"/>
              </a:rPr>
              <a:t>Tejs</a:t>
            </a:r>
            <a:r>
              <a:rPr lang="en-US" sz="1300" dirty="0">
                <a:latin typeface="LiberationSans"/>
              </a:rPr>
              <a:t> </a:t>
            </a:r>
            <a:r>
              <a:rPr lang="en-US" sz="1300" dirty="0" err="1">
                <a:latin typeface="LiberationSans"/>
              </a:rPr>
              <a:t>Vegge</a:t>
            </a:r>
            <a:r>
              <a:rPr lang="en-US" sz="1300" dirty="0">
                <a:latin typeface="LiberationSans"/>
              </a:rPr>
              <a:t> (2014). Communication: The influence of CO2 poisoning on </a:t>
            </a:r>
            <a:r>
              <a:rPr lang="en-US" sz="1300" dirty="0" err="1">
                <a:latin typeface="LiberationSans"/>
              </a:rPr>
              <a:t>overvoltages</a:t>
            </a:r>
            <a:r>
              <a:rPr lang="en-US" sz="1300" dirty="0">
                <a:latin typeface="LiberationSans"/>
              </a:rPr>
              <a:t> and discharge capacity in non-aqueous Li-Air </a:t>
            </a:r>
            <a:r>
              <a:rPr lang="en-US" sz="1300" dirty="0" smtClean="0">
                <a:latin typeface="LiberationSans"/>
              </a:rPr>
              <a:t>batteries. </a:t>
            </a:r>
            <a:r>
              <a:rPr lang="en-US" sz="1300" dirty="0">
                <a:highlight>
                  <a:srgbClr val="C0C0C0"/>
                </a:highlight>
                <a:latin typeface="LiberationSans"/>
              </a:rPr>
              <a:t>J. Chem. Phys</a:t>
            </a:r>
            <a:r>
              <a:rPr lang="en-US" sz="1300" dirty="0">
                <a:latin typeface="LiberationSans"/>
              </a:rPr>
              <a:t>. 140, 121101 (2014) + Journal Cover Page. </a:t>
            </a:r>
            <a:endParaRPr lang="en-US" sz="1300" dirty="0" smtClean="0">
              <a:latin typeface="LiberationSans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 smtClean="0">
                <a:latin typeface="LiberationSans"/>
              </a:rPr>
              <a:t>Tamiru Teshome, Gamachis  S. Gurmesa,  </a:t>
            </a:r>
            <a:r>
              <a:rPr lang="en-US" sz="1300" dirty="0" err="1" smtClean="0">
                <a:latin typeface="LiberationSans"/>
              </a:rPr>
              <a:t>Ayan</a:t>
            </a:r>
            <a:r>
              <a:rPr lang="en-US" sz="1300" dirty="0" smtClean="0">
                <a:latin typeface="LiberationSans"/>
              </a:rPr>
              <a:t> </a:t>
            </a:r>
            <a:r>
              <a:rPr lang="en-US" sz="1300" dirty="0" err="1" smtClean="0">
                <a:latin typeface="LiberationSans"/>
              </a:rPr>
              <a:t>Datta</a:t>
            </a:r>
            <a:r>
              <a:rPr lang="en-US" sz="1300" dirty="0" smtClean="0">
                <a:latin typeface="LiberationSans"/>
              </a:rPr>
              <a:t>, Girum A. Tiruye, Yedilfana  S. Mekonnen, Chernet Amente.  Graphene-Borophene interface  for promoted  negative electrode in Rechargeable Lithium–Ion and Sodium-Ion Batteries. Manuscript  in preparation. </a:t>
            </a:r>
            <a:endParaRPr lang="en-US" sz="1300" dirty="0">
              <a:effectLst/>
              <a:latin typeface="OpenSymbol"/>
            </a:endParaRPr>
          </a:p>
        </p:txBody>
      </p:sp>
    </p:spTree>
    <p:extLst>
      <p:ext uri="{BB962C8B-B14F-4D97-AF65-F5344CB8AC3E}">
        <p14:creationId xmlns:p14="http://schemas.microsoft.com/office/powerpoint/2010/main" val="195043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537</Words>
  <Application>Microsoft Office PowerPoint</Application>
  <PresentationFormat>Custom</PresentationFormat>
  <Paragraphs>61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Young, Amy M</dc:creator>
  <cp:lastModifiedBy>Gamachis</cp:lastModifiedBy>
  <cp:revision>70</cp:revision>
  <dcterms:created xsi:type="dcterms:W3CDTF">2021-02-18T19:05:38Z</dcterms:created>
  <dcterms:modified xsi:type="dcterms:W3CDTF">2021-03-08T16:57:15Z</dcterms:modified>
</cp:coreProperties>
</file>