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1o8Js01TF6sLD6U3DvQo+ekaS9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Vanderbilt" initials="DV" lastIdx="1" clrIdx="0">
    <p:extLst>
      <p:ext uri="{19B8F6BF-5375-455C-9EA6-DF929625EA0E}">
        <p15:presenceInfo xmlns:p15="http://schemas.microsoft.com/office/powerpoint/2012/main" userId="S::dhv@physics.rutgers.edu::5294a6ff-b5c5-4f0c-bbeb-7c9f0d8e5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5"/>
    <p:restoredTop sz="94968"/>
  </p:normalViewPr>
  <p:slideViewPr>
    <p:cSldViewPr snapToGrid="0" snapToObjects="1">
      <p:cViewPr varScale="1">
        <p:scale>
          <a:sx n="64" d="100"/>
          <a:sy n="64" d="100"/>
        </p:scale>
        <p:origin x="9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customschemas.google.com/relationships/presentationmetadata" Target="meta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78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meetings.aps.org/Meeting/MAR21/Session/M19.10" TargetMode="External"/><Relationship Id="rId13" Type="http://schemas.openxmlformats.org/officeDocument/2006/relationships/hyperlink" Target="http://meetings.aps.org/Meeting/MAR21/Session/V20.9" TargetMode="External"/><Relationship Id="rId3" Type="http://schemas.openxmlformats.org/officeDocument/2006/relationships/hyperlink" Target="http://meetings.aps.org/Meeting/MAR21/Session/M19.2" TargetMode="External"/><Relationship Id="rId7" Type="http://schemas.openxmlformats.org/officeDocument/2006/relationships/hyperlink" Target="http://meetings.aps.org/Meeting/MAR21/Session/M19.9" TargetMode="External"/><Relationship Id="rId12" Type="http://schemas.openxmlformats.org/officeDocument/2006/relationships/hyperlink" Target="http://meetings.aps.org/Meeting/MAR21/Session/P19.8" TargetMode="External"/><Relationship Id="rId1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etings.aps.org/Meeting/MAR21/Session/M19.8" TargetMode="External"/><Relationship Id="rId11" Type="http://schemas.openxmlformats.org/officeDocument/2006/relationships/hyperlink" Target="http://meetings.aps.org/Meeting/MAR21/Session/P19.3" TargetMode="External"/><Relationship Id="rId5" Type="http://schemas.openxmlformats.org/officeDocument/2006/relationships/hyperlink" Target="http://meetings.aps.org/Meeting/MAR21/Session/M19.6" TargetMode="External"/><Relationship Id="rId15" Type="http://schemas.openxmlformats.org/officeDocument/2006/relationships/image" Target="../media/image4.gif"/><Relationship Id="rId10" Type="http://schemas.openxmlformats.org/officeDocument/2006/relationships/hyperlink" Target="http://meetings.aps.org/Meeting/MAR21/Session/P19.1" TargetMode="External"/><Relationship Id="rId4" Type="http://schemas.openxmlformats.org/officeDocument/2006/relationships/hyperlink" Target="http://meetings.aps.org/Meeting/MAR21/Session/M19.4" TargetMode="External"/><Relationship Id="rId9" Type="http://schemas.openxmlformats.org/officeDocument/2006/relationships/hyperlink" Target="http://meetings.aps.org/Meeting/MAR21/Session/M19.11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9756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53309" y="1394038"/>
            <a:ext cx="478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Renata MM </a:t>
            </a:r>
            <a:r>
              <a:rPr lang="en-US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Wentzcovitch</a:t>
            </a:r>
            <a:endParaRPr dirty="0"/>
          </a:p>
        </p:txBody>
      </p:sp>
      <p:sp>
        <p:nvSpPr>
          <p:cNvPr id="94" name="Google Shape;94;p1"/>
          <p:cNvSpPr/>
          <p:nvPr/>
        </p:nvSpPr>
        <p:spPr>
          <a:xfrm>
            <a:off x="2121921" y="1872667"/>
            <a:ext cx="6227376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Applied Physics &amp; Applied Mathematics</a:t>
            </a: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Earth &amp; Environmental Sciences</a:t>
            </a:r>
            <a:endParaRPr lang="en-US" sz="2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Columbia University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Lamont Doherty Earth Observatory</a:t>
            </a:r>
            <a:endParaRPr lang="en-US" sz="2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</a:pPr>
            <a:r>
              <a:rPr lang="en-US" sz="1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https://www.apam.columbia.edu/faculty/renata-wentzcovitch</a:t>
            </a:r>
            <a:endParaRPr sz="1800" i="1" dirty="0"/>
          </a:p>
        </p:txBody>
      </p:sp>
      <p:grpSp>
        <p:nvGrpSpPr>
          <p:cNvPr id="97" name="Google Shape;97;p1"/>
          <p:cNvGrpSpPr/>
          <p:nvPr/>
        </p:nvGrpSpPr>
        <p:grpSpPr>
          <a:xfrm>
            <a:off x="97702" y="227785"/>
            <a:ext cx="5991044" cy="1144583"/>
            <a:chOff x="-463465" y="194372"/>
            <a:chExt cx="5991044" cy="1144583"/>
          </a:xfrm>
        </p:grpSpPr>
        <p:sp>
          <p:nvSpPr>
            <p:cNvPr id="98" name="Google Shape;98;p1"/>
            <p:cNvSpPr txBox="1"/>
            <p:nvPr/>
          </p:nvSpPr>
          <p:spPr>
            <a:xfrm>
              <a:off x="693787" y="230890"/>
              <a:ext cx="4423500" cy="107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 fontScale="92500"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US-Africa Initiative Workshop </a:t>
              </a:r>
              <a:br>
                <a:rPr lang="en-US" sz="2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APS March Meeting - Sunday, March 14, 2021</a:t>
              </a:r>
              <a: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0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1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Sponsored by the APS Innovation Fund</a:t>
              </a:r>
              <a:endParaRPr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 flipV="1">
              <a:off x="-242668" y="1263786"/>
              <a:ext cx="5770247" cy="751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p1"/>
            <p:cNvPicPr preferRelativeResize="0"/>
            <p:nvPr/>
          </p:nvPicPr>
          <p:blipFill rotWithShape="1">
            <a:blip r:embed="rId3">
              <a:alphaModFix/>
            </a:blip>
            <a:srcRect t="1577" r="22618" b="470"/>
            <a:stretch/>
          </p:blipFill>
          <p:spPr>
            <a:xfrm>
              <a:off x="-463465" y="194372"/>
              <a:ext cx="1122334" cy="8879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91;p1">
            <a:extLst>
              <a:ext uri="{FF2B5EF4-FFF2-40B4-BE49-F238E27FC236}">
                <a16:creationId xmlns:a16="http://schemas.microsoft.com/office/drawing/2014/main" id="{41325989-EC9F-AE45-8344-3E8F6F6584A0}"/>
              </a:ext>
            </a:extLst>
          </p:cNvPr>
          <p:cNvSpPr/>
          <p:nvPr/>
        </p:nvSpPr>
        <p:spPr>
          <a:xfrm>
            <a:off x="611659" y="4677550"/>
            <a:ext cx="3977640" cy="18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3;p1">
            <a:extLst>
              <a:ext uri="{FF2B5EF4-FFF2-40B4-BE49-F238E27FC236}">
                <a16:creationId xmlns:a16="http://schemas.microsoft.com/office/drawing/2014/main" id="{02375BAB-1655-9948-9460-C110B9D9A438}"/>
              </a:ext>
            </a:extLst>
          </p:cNvPr>
          <p:cNvSpPr/>
          <p:nvPr/>
        </p:nvSpPr>
        <p:spPr>
          <a:xfrm>
            <a:off x="604939" y="4317975"/>
            <a:ext cx="620601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and properties</a:t>
            </a:r>
            <a:endParaRPr lang="en-US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Strongly correlated oxides</a:t>
            </a: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Novel planetary materials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Thermal conductivity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Acoustic/seismic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velocities in minerals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Phase relations at high pressures and temperatures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Water in nominally anhydrous phases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Isotope fractionation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2FA63096-583E-3946-ACD6-BF79D1883A4B}"/>
              </a:ext>
            </a:extLst>
          </p:cNvPr>
          <p:cNvSpPr/>
          <p:nvPr/>
        </p:nvSpPr>
        <p:spPr>
          <a:xfrm>
            <a:off x="7531870" y="4317975"/>
            <a:ext cx="53133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Method/software development fo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Free energy calculations</a:t>
            </a: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Thermodynamic properties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Thermoelasticity</a:t>
            </a: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Phonon quasiparticle properties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Strong </a:t>
            </a:r>
            <a:r>
              <a:rPr lang="en-US" sz="2000" dirty="0" err="1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anharmonicity</a:t>
            </a: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Disordered crystalline systems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High throughput calculations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" name="Google Shape;102;p1">
            <a:extLst>
              <a:ext uri="{FF2B5EF4-FFF2-40B4-BE49-F238E27FC236}">
                <a16:creationId xmlns:a16="http://schemas.microsoft.com/office/drawing/2014/main" id="{694D3D9F-B51A-CF46-8422-3587446BED39}"/>
              </a:ext>
            </a:extLst>
          </p:cNvPr>
          <p:cNvSpPr txBox="1"/>
          <p:nvPr/>
        </p:nvSpPr>
        <p:spPr>
          <a:xfrm>
            <a:off x="4979514" y="3925836"/>
            <a:ext cx="27156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99" y="1938908"/>
            <a:ext cx="1698498" cy="2028628"/>
          </a:xfrm>
          <a:prstGeom prst="rect">
            <a:avLst/>
          </a:prstGeom>
        </p:spPr>
      </p:pic>
      <p:sp>
        <p:nvSpPr>
          <p:cNvPr id="25" name="Google Shape;95;p1">
            <a:extLst>
              <a:ext uri="{FF2B5EF4-FFF2-40B4-BE49-F238E27FC236}">
                <a16:creationId xmlns:a16="http://schemas.microsoft.com/office/drawing/2014/main" id="{2FA63096-583E-3946-ACD6-BF79D1883A4B}"/>
              </a:ext>
            </a:extLst>
          </p:cNvPr>
          <p:cNvSpPr/>
          <p:nvPr/>
        </p:nvSpPr>
        <p:spPr>
          <a:xfrm>
            <a:off x="6730631" y="286236"/>
            <a:ext cx="5577091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Collaborations with: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Cond. Matt. Physicists:</a:t>
            </a:r>
          </a:p>
          <a:p>
            <a:pPr lvl="0"/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Ames Laboratory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Seismologists:</a:t>
            </a:r>
          </a:p>
          <a:p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Princeton, Columbia (LDEO), ELSI (Tokyo),</a:t>
            </a:r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CEED </a:t>
            </a:r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(Oslo</a:t>
            </a: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Geodynamicists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Columbia (LDEO), UMN, U. of Toronto, U. Utrecht, ELSI</a:t>
            </a:r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(Tokyo</a:t>
            </a: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Petrologists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CEED (Oslo)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High Pressure experimentalists</a:t>
            </a:r>
          </a:p>
          <a:p>
            <a:pPr lvl="0"/>
            <a:r>
              <a:rPr lang="en-US" sz="155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ELSI </a:t>
            </a:r>
            <a:r>
              <a:rPr lang="en-US" sz="155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(Tokyo), HPSTAR (Beijing), UT-Austin</a:t>
            </a:r>
            <a:endParaRPr lang="en-US" sz="155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838200" y="38001"/>
            <a:ext cx="10515600" cy="68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2F5496"/>
              </a:buClr>
              <a:buSzPct val="100000"/>
            </a:pPr>
            <a:r>
              <a:rPr lang="en-US" sz="3600" b="1">
                <a:solidFill>
                  <a:srgbClr val="2F5496"/>
                </a:solidFill>
              </a:rPr>
              <a:t>APS March Meeting presentations </a:t>
            </a:r>
            <a:r>
              <a:rPr lang="en-US" sz="3600" b="1" dirty="0">
                <a:solidFill>
                  <a:srgbClr val="2F5496"/>
                </a:solidFill>
              </a:rPr>
              <a:t>− </a:t>
            </a:r>
            <a:r>
              <a:rPr lang="en-US" sz="3600" b="1" dirty="0" err="1" smtClean="0">
                <a:solidFill>
                  <a:srgbClr val="2F5496"/>
                </a:solidFill>
              </a:rPr>
              <a:t>Wentzcovitch</a:t>
            </a:r>
            <a:r>
              <a:rPr lang="en-US" sz="3600" b="1" dirty="0" smtClean="0">
                <a:solidFill>
                  <a:srgbClr val="2F5496"/>
                </a:solidFill>
              </a:rPr>
              <a:t> </a:t>
            </a:r>
            <a:r>
              <a:rPr lang="en-US" sz="3600" b="1" i="1" dirty="0" smtClean="0">
                <a:solidFill>
                  <a:srgbClr val="2F5496"/>
                </a:solidFill>
              </a:rPr>
              <a:t>et al.</a:t>
            </a:r>
            <a:endParaRPr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A15B1-A9BA-5041-992A-7B72EB32C7EA}"/>
              </a:ext>
            </a:extLst>
          </p:cNvPr>
          <p:cNvSpPr txBox="1"/>
          <p:nvPr/>
        </p:nvSpPr>
        <p:spPr>
          <a:xfrm>
            <a:off x="1545148" y="752709"/>
            <a:ext cx="113619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105025" algn="l"/>
              </a:tabLst>
            </a:pPr>
            <a:r>
              <a:rPr lang="en-US" sz="1600" dirty="0">
                <a:solidFill>
                  <a:srgbClr val="C00000"/>
                </a:solidFill>
              </a:rPr>
              <a:t>M19.00002</a:t>
            </a:r>
            <a:r>
              <a:rPr lang="en-US" sz="1600" dirty="0"/>
              <a:t> </a:t>
            </a:r>
            <a:r>
              <a:rPr lang="en-US" sz="1600" dirty="0">
                <a:hlinkClick r:id="rId3"/>
              </a:rPr>
              <a:t>Prediction of a temperature-induced phase transition in Mg</a:t>
            </a:r>
            <a:r>
              <a:rPr lang="en-US" sz="1600" baseline="-25000" dirty="0">
                <a:hlinkClick r:id="rId3"/>
              </a:rPr>
              <a:t>2</a:t>
            </a:r>
            <a:r>
              <a:rPr lang="en-US" sz="1600" dirty="0">
                <a:hlinkClick r:id="rId3"/>
              </a:rPr>
              <a:t>GeO</a:t>
            </a:r>
            <a:r>
              <a:rPr lang="en-US" sz="1600" baseline="-25000" dirty="0">
                <a:hlinkClick r:id="rId3"/>
              </a:rPr>
              <a:t>4</a:t>
            </a:r>
            <a:r>
              <a:rPr lang="en-US" sz="1600" dirty="0">
                <a:hlinkClick r:id="rId3"/>
              </a:rPr>
              <a:t> by first principles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M19.00004</a:t>
            </a:r>
            <a:r>
              <a:rPr lang="en-US" sz="1600" dirty="0"/>
              <a:t> </a:t>
            </a:r>
            <a:r>
              <a:rPr lang="en-US" sz="1600" dirty="0">
                <a:hlinkClick r:id="rId4"/>
              </a:rPr>
              <a:t>Prediction of crystal structures and motifs in the Fe-Mg-O system under Earth’s core pressures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M19.00006</a:t>
            </a:r>
            <a:r>
              <a:rPr lang="en-US" sz="1600" dirty="0"/>
              <a:t> </a:t>
            </a:r>
            <a:r>
              <a:rPr lang="en-US" sz="1600" dirty="0">
                <a:hlinkClick r:id="rId5"/>
              </a:rPr>
              <a:t>Phase relations in iron monoxides from LDA + </a:t>
            </a:r>
            <a:r>
              <a:rPr lang="en-US" sz="1600" dirty="0" err="1">
                <a:hlinkClick r:id="rId5"/>
              </a:rPr>
              <a:t>U</a:t>
            </a:r>
            <a:r>
              <a:rPr lang="en-US" sz="1600" baseline="-25000" dirty="0" err="1">
                <a:hlinkClick r:id="rId5"/>
              </a:rPr>
              <a:t>sc</a:t>
            </a:r>
            <a:r>
              <a:rPr lang="en-US" sz="1600" dirty="0">
                <a:hlinkClick r:id="rId5"/>
              </a:rPr>
              <a:t> calculations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M19.00008</a:t>
            </a:r>
            <a:r>
              <a:rPr lang="en-US" sz="1600" dirty="0"/>
              <a:t> </a:t>
            </a:r>
            <a:r>
              <a:rPr lang="en-US" sz="1600" dirty="0">
                <a:hlinkClick r:id="rId6"/>
              </a:rPr>
              <a:t>Spin state and structural stability of </a:t>
            </a:r>
            <a:r>
              <a:rPr lang="en-US" sz="1600" dirty="0" err="1">
                <a:hlinkClick r:id="rId6"/>
              </a:rPr>
              <a:t>ferropericlase</a:t>
            </a:r>
            <a:r>
              <a:rPr lang="en-US" sz="1600" dirty="0">
                <a:hlinkClick r:id="rId6"/>
              </a:rPr>
              <a:t> up to 3 Mbar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M19.00009</a:t>
            </a:r>
            <a:r>
              <a:rPr lang="en-US" sz="1600" dirty="0"/>
              <a:t> </a:t>
            </a:r>
            <a:r>
              <a:rPr lang="en-US" sz="1600" dirty="0">
                <a:hlinkClick r:id="rId7"/>
              </a:rPr>
              <a:t>Iron oxide motifs and structures from 0.1 to 3 </a:t>
            </a:r>
            <a:r>
              <a:rPr lang="en-US" sz="1600" dirty="0" err="1">
                <a:hlinkClick r:id="rId7"/>
              </a:rPr>
              <a:t>TPa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M19.00010</a:t>
            </a:r>
            <a:r>
              <a:rPr lang="en-US" sz="1600" dirty="0"/>
              <a:t> </a:t>
            </a:r>
            <a:r>
              <a:rPr lang="en-US" sz="1600" dirty="0" err="1">
                <a:hlinkClick r:id="rId8"/>
              </a:rPr>
              <a:t>Anharmonic</a:t>
            </a:r>
            <a:r>
              <a:rPr lang="en-US" sz="1600" dirty="0">
                <a:hlinkClick r:id="rId8"/>
              </a:rPr>
              <a:t> thermodynamic properties of cubic CaSiO</a:t>
            </a:r>
            <a:r>
              <a:rPr lang="en-US" sz="1600" baseline="-25000" dirty="0">
                <a:hlinkClick r:id="rId8"/>
              </a:rPr>
              <a:t>3</a:t>
            </a:r>
            <a:r>
              <a:rPr lang="en-US" sz="1600" dirty="0">
                <a:hlinkClick r:id="rId8"/>
              </a:rPr>
              <a:t> perovskite from phonon quasiparticles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C00000"/>
                </a:solidFill>
              </a:rPr>
              <a:t>M19.00011</a:t>
            </a:r>
            <a:r>
              <a:rPr lang="en-US" sz="1600" dirty="0"/>
              <a:t> </a:t>
            </a:r>
            <a:r>
              <a:rPr lang="en-US" sz="1600" dirty="0">
                <a:hlinkClick r:id="rId9"/>
              </a:rPr>
              <a:t>Prediction of Fe-Mg and Fe-Mg-O compounds at exoplanetary interior pressures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accent4"/>
                </a:solidFill>
              </a:rPr>
              <a:t>P19.00001</a:t>
            </a:r>
            <a:r>
              <a:rPr lang="en-US" sz="1600" dirty="0"/>
              <a:t> </a:t>
            </a:r>
            <a:r>
              <a:rPr lang="en-US" sz="1600" dirty="0" err="1">
                <a:hlinkClick r:id="rId10"/>
              </a:rPr>
              <a:t>Cij</a:t>
            </a:r>
            <a:r>
              <a:rPr lang="en-US" sz="1600" dirty="0">
                <a:hlinkClick r:id="rId10"/>
              </a:rPr>
              <a:t>: A Python code for </a:t>
            </a:r>
            <a:r>
              <a:rPr lang="en-US" sz="1600" dirty="0" err="1">
                <a:hlinkClick r:id="rId10"/>
              </a:rPr>
              <a:t>thermoelasticity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accent4"/>
                </a:solidFill>
              </a:rPr>
              <a:t>P19.00003</a:t>
            </a:r>
            <a:r>
              <a:rPr lang="en-US" sz="1600" dirty="0"/>
              <a:t> </a:t>
            </a:r>
            <a:r>
              <a:rPr lang="en-US" sz="1600" i="1" dirty="0" err="1">
                <a:hlinkClick r:id="rId11"/>
              </a:rPr>
              <a:t>pgm</a:t>
            </a:r>
            <a:r>
              <a:rPr lang="en-US" sz="1600" dirty="0">
                <a:hlinkClick r:id="rId11"/>
              </a:rPr>
              <a:t>: A Python package for free energy calculation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accent4"/>
                </a:solidFill>
              </a:rPr>
              <a:t>P19.00008</a:t>
            </a:r>
            <a:r>
              <a:rPr lang="en-US" sz="1600" dirty="0"/>
              <a:t> </a:t>
            </a:r>
            <a:r>
              <a:rPr lang="en-US" sz="1600" dirty="0">
                <a:hlinkClick r:id="rId12"/>
              </a:rPr>
              <a:t>Express: nonstop calculations with Quantum ESPRESSO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accent2"/>
                </a:solidFill>
              </a:rPr>
              <a:t>V20.00009 </a:t>
            </a:r>
            <a:r>
              <a:rPr lang="en-US" sz="1600" dirty="0">
                <a:hlinkClick r:id="rId13"/>
              </a:rPr>
              <a:t>Thermal Conductivity of CaSiO</a:t>
            </a:r>
            <a:r>
              <a:rPr lang="en-US" sz="1600" baseline="-25000" dirty="0">
                <a:hlinkClick r:id="rId13"/>
              </a:rPr>
              <a:t>3</a:t>
            </a:r>
            <a:r>
              <a:rPr lang="en-US" sz="1600" dirty="0">
                <a:hlinkClick r:id="rId13"/>
              </a:rPr>
              <a:t> Perovskite at Lower Mantle </a:t>
            </a:r>
            <a:r>
              <a:rPr lang="en-US" sz="1600" dirty="0" smtClean="0">
                <a:hlinkClick r:id="rId13"/>
              </a:rPr>
              <a:t>Conditions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(</a:t>
            </a:r>
            <a:r>
              <a:rPr lang="en-US" sz="1600" i="1" dirty="0" smtClean="0">
                <a:solidFill>
                  <a:schemeClr val="accent1"/>
                </a:solidFill>
              </a:rPr>
              <a:t>Invited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6" name="Google Shape;109;p2">
            <a:extLst>
              <a:ext uri="{FF2B5EF4-FFF2-40B4-BE49-F238E27FC236}">
                <a16:creationId xmlns:a16="http://schemas.microsoft.com/office/drawing/2014/main" id="{803757ED-5D82-C94E-B46A-5D266BFFA59B}"/>
              </a:ext>
            </a:extLst>
          </p:cNvPr>
          <p:cNvSpPr txBox="1">
            <a:spLocks/>
          </p:cNvSpPr>
          <p:nvPr/>
        </p:nvSpPr>
        <p:spPr>
          <a:xfrm>
            <a:off x="2133600" y="3952190"/>
            <a:ext cx="10515600" cy="68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5496"/>
              </a:buClr>
              <a:buSzPct val="100000"/>
            </a:pPr>
            <a:r>
              <a:rPr lang="en-US" sz="2400" dirty="0"/>
              <a:t>http://www.mineralscloud.com/</a:t>
            </a:r>
          </a:p>
        </p:txBody>
      </p:sp>
      <p:sp>
        <p:nvSpPr>
          <p:cNvPr id="3" name="AutoShape 2" descr="Logo - Columbia University - Lead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Logo - Columbia University - Lead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olumbia University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Columbia University - Wikiped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45" y="4947383"/>
            <a:ext cx="1650704" cy="14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mont-Doherty Earth Observatory | Seismological Society of Americ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81" y="5143226"/>
            <a:ext cx="4456646" cy="10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emplates, Logos &amp; Guidelines | Columbia Engineeri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47383"/>
            <a:ext cx="2163279" cy="162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mineralscloud.com/images/logo_large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990" y="3669723"/>
            <a:ext cx="2170181" cy="82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0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159</Words>
  <Application>Microsoft Office PowerPoint</Application>
  <PresentationFormat>Widescreen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APS March Meeting presentations − Wentzcovitch et 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Amy M</dc:creator>
  <cp:lastModifiedBy>Renata</cp:lastModifiedBy>
  <cp:revision>28</cp:revision>
  <dcterms:created xsi:type="dcterms:W3CDTF">2021-02-18T19:05:38Z</dcterms:created>
  <dcterms:modified xsi:type="dcterms:W3CDTF">2021-03-13T18:54:14Z</dcterms:modified>
</cp:coreProperties>
</file>