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1o8Js01TF6sLD6U3DvQo+ekaS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/>
    <p:restoredTop sz="74800"/>
  </p:normalViewPr>
  <p:slideViewPr>
    <p:cSldViewPr snapToGrid="0" snapToObjects="1">
      <p:cViewPr varScale="1">
        <p:scale>
          <a:sx n="88" d="100"/>
          <a:sy n="88" d="100"/>
        </p:scale>
        <p:origin x="200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 the rest of the space on this slide, please provide: 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Description of your primary interests and research goals, work that you have accomplished so far</a:t>
            </a: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....continued in next column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on the group in which you work (names of other people directly related to your work, how many people total, types of work in the group, topical areas)  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What collaborations have been helpful so far, if any.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What collaborations or resources would be beneficial in the next steps?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Any links to more information or samples]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etings.aps.org/Meeting/MAR21/Session/R45.1" TargetMode="External"/><Relationship Id="rId5" Type="http://schemas.openxmlformats.org/officeDocument/2006/relationships/hyperlink" Target="http://meetings.aps.org/Meeting/MAR21/Session/F22.11" TargetMode="Externa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15248" y="-300474"/>
            <a:ext cx="9756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973018" y="1617489"/>
            <a:ext cx="39185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K. Wagner</a:t>
            </a:r>
            <a:endParaRPr lang="en-US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Assistant Professor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lkwagner@illinois.edu</a:t>
            </a:r>
            <a:endParaRPr sz="2400" dirty="0"/>
          </a:p>
        </p:txBody>
      </p:sp>
      <p:sp>
        <p:nvSpPr>
          <p:cNvPr id="95" name="Google Shape;95;p1"/>
          <p:cNvSpPr/>
          <p:nvPr/>
        </p:nvSpPr>
        <p:spPr>
          <a:xfrm>
            <a:off x="5811576" y="1696599"/>
            <a:ext cx="33525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High accuracy calculation of electronic systems using quantum Monte Carlo and other techniques</a:t>
            </a:r>
          </a:p>
        </p:txBody>
      </p:sp>
      <p:grpSp>
        <p:nvGrpSpPr>
          <p:cNvPr id="97" name="Google Shape;97;p1"/>
          <p:cNvGrpSpPr/>
          <p:nvPr/>
        </p:nvGrpSpPr>
        <p:grpSpPr>
          <a:xfrm>
            <a:off x="97702" y="227785"/>
            <a:ext cx="5793905" cy="1111418"/>
            <a:chOff x="-463465" y="194372"/>
            <a:chExt cx="5793905" cy="1111418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693787" y="230890"/>
              <a:ext cx="44235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US-Africa Initiative Workshop </a:t>
              </a:r>
              <a:b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APS March Meeting - Sunday, March 14, 2021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Sponsored by the APS Innovation Fund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V="1">
              <a:off x="-242668" y="1161404"/>
              <a:ext cx="5573108" cy="989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1"/>
            <p:cNvPicPr preferRelativeResize="0"/>
            <p:nvPr/>
          </p:nvPicPr>
          <p:blipFill rotWithShape="1">
            <a:blip r:embed="rId3">
              <a:alphaModFix/>
            </a:blip>
            <a:srcRect t="1577" r="22618" b="470"/>
            <a:stretch/>
          </p:blipFill>
          <p:spPr>
            <a:xfrm>
              <a:off x="-463465" y="194372"/>
              <a:ext cx="1122334" cy="887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5678454" y="172470"/>
            <a:ext cx="664393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Many-body quantum calculations and effective low-energy physics</a:t>
            </a:r>
          </a:p>
          <a:p>
            <a:pPr algn="ctr"/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University of Illinois at Urbana-Champaign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Lucas K. Wagner">
            <a:extLst>
              <a:ext uri="{FF2B5EF4-FFF2-40B4-BE49-F238E27FC236}">
                <a16:creationId xmlns:a16="http://schemas.microsoft.com/office/drawing/2014/main" id="{3F655F6E-F6E0-A948-8BDC-6E5D4774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0" y="1389159"/>
            <a:ext cx="1178409" cy="17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DC6EA-F29A-FE41-8737-4C4CAF633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29" y="5014859"/>
            <a:ext cx="1324430" cy="1685638"/>
          </a:xfrm>
          <a:prstGeom prst="rect">
            <a:avLst/>
          </a:prstGeom>
        </p:spPr>
      </p:pic>
      <p:sp>
        <p:nvSpPr>
          <p:cNvPr id="21" name="Google Shape;94;p1">
            <a:extLst>
              <a:ext uri="{FF2B5EF4-FFF2-40B4-BE49-F238E27FC236}">
                <a16:creationId xmlns:a16="http://schemas.microsoft.com/office/drawing/2014/main" id="{83E6AE95-93C0-1C41-BEDE-8D2D9A3C3493}"/>
              </a:ext>
            </a:extLst>
          </p:cNvPr>
          <p:cNvSpPr/>
          <p:nvPr/>
        </p:nvSpPr>
        <p:spPr>
          <a:xfrm>
            <a:off x="1973020" y="5319488"/>
            <a:ext cx="39185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William Wheeler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Graduate student</a:t>
            </a:r>
            <a:endParaRPr sz="2400" dirty="0"/>
          </a:p>
        </p:txBody>
      </p:sp>
      <p:sp>
        <p:nvSpPr>
          <p:cNvPr id="22" name="Google Shape;94;p1">
            <a:extLst>
              <a:ext uri="{FF2B5EF4-FFF2-40B4-BE49-F238E27FC236}">
                <a16:creationId xmlns:a16="http://schemas.microsoft.com/office/drawing/2014/main" id="{FE891488-8466-F447-9212-4E3E5D1710B2}"/>
              </a:ext>
            </a:extLst>
          </p:cNvPr>
          <p:cNvSpPr/>
          <p:nvPr/>
        </p:nvSpPr>
        <p:spPr>
          <a:xfrm>
            <a:off x="1973019" y="3709015"/>
            <a:ext cx="39185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Yueqing Chang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Graduate student</a:t>
            </a:r>
            <a:endParaRPr sz="2400" dirty="0"/>
          </a:p>
        </p:txBody>
      </p:sp>
      <p:sp>
        <p:nvSpPr>
          <p:cNvPr id="24" name="Google Shape;95;p1">
            <a:extLst>
              <a:ext uri="{FF2B5EF4-FFF2-40B4-BE49-F238E27FC236}">
                <a16:creationId xmlns:a16="http://schemas.microsoft.com/office/drawing/2014/main" id="{167185FD-F74B-9941-B2D2-75B67D027A43}"/>
              </a:ext>
            </a:extLst>
          </p:cNvPr>
          <p:cNvSpPr/>
          <p:nvPr/>
        </p:nvSpPr>
        <p:spPr>
          <a:xfrm>
            <a:off x="8668242" y="3617609"/>
            <a:ext cx="277087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Effective Hamiltonians from high-accuracy solutions</a:t>
            </a:r>
          </a:p>
        </p:txBody>
      </p:sp>
      <p:sp>
        <p:nvSpPr>
          <p:cNvPr id="25" name="Google Shape;95;p1">
            <a:extLst>
              <a:ext uri="{FF2B5EF4-FFF2-40B4-BE49-F238E27FC236}">
                <a16:creationId xmlns:a16="http://schemas.microsoft.com/office/drawing/2014/main" id="{25FEC114-909E-D14E-986E-ABF78E2048BB}"/>
              </a:ext>
            </a:extLst>
          </p:cNvPr>
          <p:cNvSpPr/>
          <p:nvPr/>
        </p:nvSpPr>
        <p:spPr>
          <a:xfrm>
            <a:off x="5967849" y="5676845"/>
            <a:ext cx="26364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Code development and dissemination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807A8-E6AE-5145-BD54-5C4E9132E9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847"/>
          <a:stretch/>
        </p:blipFill>
        <p:spPr>
          <a:xfrm>
            <a:off x="9185614" y="1577103"/>
            <a:ext cx="2968278" cy="1726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AAAF3-43F0-674C-8F37-32C92C2BF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520" y="3343240"/>
            <a:ext cx="3129566" cy="1653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98C64-875A-A24C-92EB-C20DBB7211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013" t="16340" r="14341" b="4294"/>
          <a:stretch/>
        </p:blipFill>
        <p:spPr>
          <a:xfrm>
            <a:off x="554039" y="3269320"/>
            <a:ext cx="1178409" cy="1588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_summary.png" descr="fig_summary.png">
            <a:extLst>
              <a:ext uri="{FF2B5EF4-FFF2-40B4-BE49-F238E27FC236}">
                <a16:creationId xmlns:a16="http://schemas.microsoft.com/office/drawing/2014/main" id="{C13D636C-05C8-F34E-ADAE-F5D522CDA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948"/>
            <a:ext cx="5757001" cy="308465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ayer-dependent…">
            <a:extLst>
              <a:ext uri="{FF2B5EF4-FFF2-40B4-BE49-F238E27FC236}">
                <a16:creationId xmlns:a16="http://schemas.microsoft.com/office/drawing/2014/main" id="{2E3E1671-5248-3241-BCD6-CAB79190D590}"/>
              </a:ext>
            </a:extLst>
          </p:cNvPr>
          <p:cNvSpPr txBox="1"/>
          <p:nvPr/>
        </p:nvSpPr>
        <p:spPr>
          <a:xfrm>
            <a:off x="290286" y="243115"/>
            <a:ext cx="546671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2438338">
              <a:defRPr sz="3600"/>
            </a:pPr>
            <a:r>
              <a:rPr sz="2400" dirty="0"/>
              <a:t>Layer-dependent spin-momentum locking in monolayer 1T’-WTe2</a:t>
            </a:r>
            <a:endParaRPr lang="en-US" sz="2400" dirty="0"/>
          </a:p>
          <a:p>
            <a:pPr defTabSz="2438338">
              <a:defRPr sz="3600"/>
            </a:pPr>
            <a:r>
              <a:rPr lang="en-US" sz="2400" dirty="0" err="1"/>
              <a:t>arXiv</a:t>
            </a:r>
            <a:r>
              <a:rPr lang="en-US" sz="2400" dirty="0"/>
              <a:t> 2011.10096</a:t>
            </a:r>
          </a:p>
          <a:p>
            <a:pPr defTabSz="2438338">
              <a:defRPr sz="3600"/>
            </a:pPr>
            <a:r>
              <a:rPr lang="en-US" sz="2400" dirty="0"/>
              <a:t>R45.00010</a:t>
            </a:r>
          </a:p>
          <a:p>
            <a:pPr defTabSz="2438338">
              <a:defRPr sz="3600"/>
            </a:pPr>
            <a:r>
              <a:rPr lang="en-US" sz="1600" dirty="0" err="1"/>
              <a:t>Yulia</a:t>
            </a:r>
            <a:r>
              <a:rPr lang="en-US" sz="1600" dirty="0"/>
              <a:t> </a:t>
            </a:r>
            <a:r>
              <a:rPr lang="en-US" sz="1600" dirty="0" err="1"/>
              <a:t>Maximenko</a:t>
            </a:r>
            <a:r>
              <a:rPr lang="en-US" sz="1600" dirty="0"/>
              <a:t>, </a:t>
            </a:r>
            <a:r>
              <a:rPr lang="en-US" sz="1600" u="sng" dirty="0"/>
              <a:t>Yueqing Chang</a:t>
            </a:r>
            <a:r>
              <a:rPr lang="en-US" sz="1600" dirty="0"/>
              <a:t>, </a:t>
            </a:r>
            <a:r>
              <a:rPr lang="en-US" sz="1600" dirty="0" err="1"/>
              <a:t>Guannan</a:t>
            </a:r>
            <a:r>
              <a:rPr lang="en-US" sz="1600" dirty="0"/>
              <a:t> Chen, Mark R. </a:t>
            </a:r>
            <a:r>
              <a:rPr lang="en-US" sz="1600" dirty="0" err="1"/>
              <a:t>Hirsbrunner</a:t>
            </a:r>
            <a:r>
              <a:rPr lang="en-US" sz="1600" dirty="0"/>
              <a:t>, </a:t>
            </a:r>
            <a:r>
              <a:rPr lang="en-US" sz="1600" dirty="0" err="1"/>
              <a:t>Waclaw</a:t>
            </a:r>
            <a:r>
              <a:rPr lang="en-US" sz="1600" dirty="0"/>
              <a:t> </a:t>
            </a:r>
            <a:r>
              <a:rPr lang="en-US" sz="1600" dirty="0" err="1"/>
              <a:t>Swiech</a:t>
            </a:r>
            <a:r>
              <a:rPr lang="en-US" sz="1600" dirty="0"/>
              <a:t>, Taylor L. Hughes, Lucas K. Wagner and Vidya </a:t>
            </a:r>
            <a:r>
              <a:rPr lang="en-US" sz="1600" dirty="0" err="1"/>
              <a:t>Madhavan</a:t>
            </a:r>
            <a:endParaRPr lang="en-US" sz="1600" dirty="0"/>
          </a:p>
          <a:p>
            <a:pPr defTabSz="2438338">
              <a:defRPr sz="3600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25DC2-F767-5C41-83BC-B5285C32A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287" y="2807920"/>
            <a:ext cx="3434713" cy="2954681"/>
          </a:xfrm>
          <a:prstGeom prst="rect">
            <a:avLst/>
          </a:prstGeom>
        </p:spPr>
      </p:pic>
      <p:sp>
        <p:nvSpPr>
          <p:cNvPr id="18" name="Layer-dependent…">
            <a:extLst>
              <a:ext uri="{FF2B5EF4-FFF2-40B4-BE49-F238E27FC236}">
                <a16:creationId xmlns:a16="http://schemas.microsoft.com/office/drawing/2014/main" id="{08707E22-D5C8-A049-BBA6-DE28CDC75BB0}"/>
              </a:ext>
            </a:extLst>
          </p:cNvPr>
          <p:cNvSpPr txBox="1"/>
          <p:nvPr/>
        </p:nvSpPr>
        <p:spPr>
          <a:xfrm>
            <a:off x="6435001" y="243115"/>
            <a:ext cx="514662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2400" dirty="0" err="1"/>
              <a:t>PyQMC</a:t>
            </a:r>
            <a:r>
              <a:rPr lang="en-US" sz="2400" dirty="0"/>
              <a:t>: all-Python, real-space </a:t>
            </a:r>
          </a:p>
          <a:p>
            <a:r>
              <a:rPr lang="en-US" sz="2400" dirty="0"/>
              <a:t>Quantum Monte Carlo code </a:t>
            </a:r>
          </a:p>
          <a:p>
            <a:r>
              <a:rPr lang="en-US" sz="2400" dirty="0" err="1"/>
              <a:t>github.com</a:t>
            </a:r>
            <a:r>
              <a:rPr lang="en-US" sz="2400" dirty="0"/>
              <a:t>/</a:t>
            </a:r>
            <a:r>
              <a:rPr lang="en-US" sz="2400" dirty="0" err="1"/>
              <a:t>wagnergroup</a:t>
            </a:r>
            <a:r>
              <a:rPr lang="en-US" sz="2400" dirty="0"/>
              <a:t>/</a:t>
            </a:r>
            <a:r>
              <a:rPr lang="en-US" sz="2400" dirty="0" err="1"/>
              <a:t>pyqmc</a:t>
            </a:r>
            <a:endParaRPr lang="en-US" sz="2400" dirty="0"/>
          </a:p>
          <a:p>
            <a:pPr defTabSz="2438338">
              <a:defRPr sz="3600"/>
            </a:pPr>
            <a:r>
              <a:rPr lang="en-US" sz="2400" dirty="0"/>
              <a:t>E19.00009</a:t>
            </a:r>
          </a:p>
          <a:p>
            <a:pPr defTabSz="2438338">
              <a:defRPr sz="3600"/>
            </a:pPr>
            <a:r>
              <a:rPr lang="en-US" sz="1600" u="sng" dirty="0"/>
              <a:t>William A. Wheeler</a:t>
            </a:r>
            <a:r>
              <a:rPr lang="en-US" sz="1600" dirty="0"/>
              <a:t>, </a:t>
            </a:r>
            <a:r>
              <a:rPr lang="en-US" sz="1600" dirty="0" err="1"/>
              <a:t>Shivesh</a:t>
            </a:r>
            <a:r>
              <a:rPr lang="en-US" sz="1600" dirty="0"/>
              <a:t> Pathak, Joao N.B. Rodrigues, Cooper </a:t>
            </a:r>
            <a:r>
              <a:rPr lang="en-US" sz="1600" dirty="0" err="1"/>
              <a:t>Lorsung</a:t>
            </a:r>
            <a:r>
              <a:rPr lang="en-US" sz="1600" dirty="0"/>
              <a:t>, Yueqing Chang, </a:t>
            </a:r>
            <a:r>
              <a:rPr lang="en-US" sz="1600" dirty="0" err="1"/>
              <a:t>Yiqing</a:t>
            </a:r>
            <a:r>
              <a:rPr lang="en-US" sz="1600" dirty="0"/>
              <a:t> Zhou, Brian </a:t>
            </a:r>
            <a:r>
              <a:rPr lang="en-US" sz="1600" dirty="0" err="1"/>
              <a:t>Busemeyer</a:t>
            </a:r>
            <a:r>
              <a:rPr lang="en-US" sz="1600" dirty="0"/>
              <a:t>, Kiel T. Williams, Alexander Munoz, and Lucas K. Wagner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3E408-A497-2C4D-A6E8-0D2C384AB58B}"/>
              </a:ext>
            </a:extLst>
          </p:cNvPr>
          <p:cNvSpPr txBox="1"/>
          <p:nvPr/>
        </p:nvSpPr>
        <p:spPr>
          <a:xfrm>
            <a:off x="290286" y="5762601"/>
            <a:ext cx="7286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see: </a:t>
            </a:r>
          </a:p>
          <a:p>
            <a:r>
              <a:rPr lang="en-US" dirty="0"/>
              <a:t>F22.00011 </a:t>
            </a:r>
            <a:r>
              <a:rPr lang="en-US" dirty="0">
                <a:hlinkClick r:id="rId5"/>
              </a:rPr>
              <a:t>Excited states in variational Monte Carlo using a penalty method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R45.00001 </a:t>
            </a:r>
            <a:r>
              <a:rPr lang="en-US" dirty="0">
                <a:hlinkClick r:id="rId6"/>
              </a:rPr>
              <a:t>Tuning the band structure of monolayer WTe2 using back-gating in STM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A7C53-8FB5-6446-A008-626BB3349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496" y="5560966"/>
            <a:ext cx="2928504" cy="1228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304</Words>
  <Application>Microsoft Macintosh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Amy M</dc:creator>
  <cp:lastModifiedBy>Wagner, Lucas Kyle</cp:lastModifiedBy>
  <cp:revision>36</cp:revision>
  <dcterms:created xsi:type="dcterms:W3CDTF">2021-02-18T19:05:38Z</dcterms:created>
  <dcterms:modified xsi:type="dcterms:W3CDTF">2021-03-08T17:35:29Z</dcterms:modified>
</cp:coreProperties>
</file>