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j1o8Js01TF6sLD6U3DvQo+ekaS9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60"/>
    <p:restoredTop sz="94966"/>
  </p:normalViewPr>
  <p:slideViewPr>
    <p:cSldViewPr snapToGrid="0" snapToObjects="1">
      <p:cViewPr varScale="1">
        <p:scale>
          <a:sx n="121" d="100"/>
          <a:sy n="121" d="100"/>
        </p:scale>
        <p:origin x="5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0" y="0"/>
            <a:ext cx="97566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 rot="5400000">
            <a:off x="759921" y="346791"/>
            <a:ext cx="146304" cy="704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481029" y="4546920"/>
            <a:ext cx="3977640" cy="18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477981" y="1680506"/>
            <a:ext cx="4782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Michel </a:t>
            </a:r>
            <a:r>
              <a:rPr lang="en-US" sz="2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Côté</a:t>
            </a:r>
            <a:endParaRPr dirty="0"/>
          </a:p>
        </p:txBody>
      </p:sp>
      <p:sp>
        <p:nvSpPr>
          <p:cNvPr id="94" name="Google Shape;94;p1"/>
          <p:cNvSpPr/>
          <p:nvPr/>
        </p:nvSpPr>
        <p:spPr>
          <a:xfrm>
            <a:off x="2287219" y="2356493"/>
            <a:ext cx="3918589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Université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Montréal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Montréal, Québec, Canada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Email: </a:t>
            </a:r>
            <a:r>
              <a:rPr lang="en-US" sz="20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Michel.Cote@umontreal.ca</a:t>
            </a:r>
            <a:r>
              <a:rPr lang="en-US" sz="20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endParaRPr sz="2400" dirty="0"/>
          </a:p>
        </p:txBody>
      </p:sp>
      <p:sp>
        <p:nvSpPr>
          <p:cNvPr id="95" name="Google Shape;95;p1"/>
          <p:cNvSpPr/>
          <p:nvPr/>
        </p:nvSpPr>
        <p:spPr>
          <a:xfrm>
            <a:off x="6293662" y="362431"/>
            <a:ext cx="5658743" cy="4708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000" b="1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We</a:t>
            </a:r>
            <a:r>
              <a:rPr lang="fr-CA" sz="20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use </a:t>
            </a:r>
            <a:r>
              <a:rPr lang="fr-CA" sz="2000" b="1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electronic</a:t>
            </a:r>
            <a:r>
              <a:rPr lang="fr-CA" sz="20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structure </a:t>
            </a:r>
            <a:r>
              <a:rPr lang="fr-CA" sz="2000" b="1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methods</a:t>
            </a:r>
            <a:r>
              <a:rPr lang="fr-CA" sz="20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to </a:t>
            </a:r>
            <a:r>
              <a:rPr lang="fr-CA" sz="2000" b="1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study</a:t>
            </a:r>
            <a:r>
              <a:rPr lang="fr-CA" sz="20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« </a:t>
            </a:r>
            <a:r>
              <a:rPr lang="fr-CA" sz="2000" b="1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interesting</a:t>
            </a:r>
            <a:r>
              <a:rPr lang="fr-CA" sz="20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fr-CA" sz="2000" b="1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materials</a:t>
            </a:r>
            <a:r>
              <a:rPr lang="fr-CA" sz="20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 ».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000" dirty="0" err="1">
                <a:solidFill>
                  <a:schemeClr val="dk1"/>
                </a:solidFill>
                <a:latin typeface="+mn-lt"/>
                <a:cs typeface="Calibri"/>
                <a:sym typeface="Calibri"/>
              </a:rPr>
              <a:t>Some</a:t>
            </a:r>
            <a:r>
              <a:rPr lang="fr-CA" sz="2000" dirty="0">
                <a:solidFill>
                  <a:schemeClr val="dk1"/>
                </a:solidFill>
                <a:latin typeface="+mn-lt"/>
                <a:cs typeface="Calibri"/>
                <a:sym typeface="Calibri"/>
              </a:rPr>
              <a:t> </a:t>
            </a:r>
            <a:r>
              <a:rPr lang="fr-CA" sz="2000" dirty="0" err="1">
                <a:solidFill>
                  <a:schemeClr val="dk1"/>
                </a:solidFill>
                <a:latin typeface="+mn-lt"/>
                <a:cs typeface="Calibri"/>
                <a:sym typeface="Calibri"/>
              </a:rPr>
              <a:t>subjects</a:t>
            </a:r>
            <a:r>
              <a:rPr lang="fr-CA" sz="2000" dirty="0">
                <a:solidFill>
                  <a:schemeClr val="dk1"/>
                </a:solidFill>
                <a:latin typeface="+mn-lt"/>
                <a:cs typeface="Calibri"/>
                <a:sym typeface="Calibri"/>
              </a:rPr>
              <a:t> of </a:t>
            </a:r>
            <a:r>
              <a:rPr lang="fr-CA" sz="2000" dirty="0" err="1">
                <a:solidFill>
                  <a:schemeClr val="dk1"/>
                </a:solidFill>
                <a:latin typeface="+mn-lt"/>
                <a:cs typeface="Calibri"/>
                <a:sym typeface="Calibri"/>
              </a:rPr>
              <a:t>study</a:t>
            </a:r>
            <a:r>
              <a:rPr lang="fr-CA" sz="2000" dirty="0">
                <a:solidFill>
                  <a:schemeClr val="dk1"/>
                </a:solidFill>
                <a:latin typeface="+mn-lt"/>
                <a:cs typeface="Calibri"/>
                <a:sym typeface="Calibri"/>
              </a:rPr>
              <a:t>:</a:t>
            </a:r>
          </a:p>
          <a:p>
            <a:pPr lvl="4"/>
            <a:r>
              <a:rPr lang="fr-CA" sz="2000" dirty="0">
                <a:solidFill>
                  <a:schemeClr val="dk1"/>
                </a:solidFill>
                <a:latin typeface="+mn-lt"/>
                <a:cs typeface="Calibri"/>
                <a:sym typeface="Calibri"/>
              </a:rPr>
              <a:t>- </a:t>
            </a:r>
            <a:r>
              <a:rPr lang="fr-CA" sz="2000" dirty="0" err="1">
                <a:solidFill>
                  <a:schemeClr val="dk1"/>
                </a:solidFill>
                <a:latin typeface="+mn-lt"/>
                <a:cs typeface="Calibri"/>
                <a:sym typeface="Calibri"/>
              </a:rPr>
              <a:t>Electron</a:t>
            </a:r>
            <a:r>
              <a:rPr lang="fr-CA" sz="2000" dirty="0">
                <a:solidFill>
                  <a:schemeClr val="dk1"/>
                </a:solidFill>
                <a:latin typeface="+mn-lt"/>
                <a:cs typeface="Calibri"/>
                <a:sym typeface="Calibri"/>
              </a:rPr>
              <a:t>-phonon </a:t>
            </a:r>
            <a:r>
              <a:rPr lang="fr-CA" sz="2000" dirty="0" err="1">
                <a:solidFill>
                  <a:schemeClr val="dk1"/>
                </a:solidFill>
                <a:latin typeface="+mn-lt"/>
                <a:cs typeface="Calibri"/>
                <a:sym typeface="Calibri"/>
              </a:rPr>
              <a:t>coupling</a:t>
            </a:r>
            <a:r>
              <a:rPr lang="fr-CA" sz="2000" dirty="0">
                <a:solidFill>
                  <a:schemeClr val="dk1"/>
                </a:solidFill>
                <a:latin typeface="+mn-lt"/>
                <a:cs typeface="Calibri"/>
                <a:sym typeface="Calibri"/>
              </a:rPr>
              <a:t>:</a:t>
            </a:r>
          </a:p>
          <a:p>
            <a:pPr lvl="8"/>
            <a:r>
              <a:rPr lang="fr-CA" sz="2000" dirty="0">
                <a:solidFill>
                  <a:schemeClr val="dk1"/>
                </a:solidFill>
                <a:latin typeface="+mn-lt"/>
                <a:cs typeface="Calibri"/>
                <a:sym typeface="Calibri"/>
              </a:rPr>
              <a:t>     - </a:t>
            </a:r>
            <a:r>
              <a:rPr lang="fr-CA" sz="2000" dirty="0" err="1">
                <a:solidFill>
                  <a:schemeClr val="dk1"/>
                </a:solidFill>
                <a:latin typeface="+mn-lt"/>
                <a:cs typeface="Calibri"/>
                <a:sym typeface="Calibri"/>
              </a:rPr>
              <a:t>Renormalization</a:t>
            </a:r>
            <a:r>
              <a:rPr lang="fr-CA" sz="2000" dirty="0">
                <a:solidFill>
                  <a:schemeClr val="dk1"/>
                </a:solidFill>
                <a:latin typeface="+mn-lt"/>
                <a:cs typeface="Calibri"/>
                <a:sym typeface="Calibri"/>
              </a:rPr>
              <a:t> of </a:t>
            </a:r>
            <a:r>
              <a:rPr lang="fr-CA" sz="2000" dirty="0" err="1">
                <a:solidFill>
                  <a:schemeClr val="dk1"/>
                </a:solidFill>
                <a:latin typeface="+mn-lt"/>
                <a:cs typeface="Calibri"/>
                <a:sym typeface="Calibri"/>
              </a:rPr>
              <a:t>electronic</a:t>
            </a:r>
            <a:r>
              <a:rPr lang="fr-CA" sz="2000" dirty="0">
                <a:solidFill>
                  <a:schemeClr val="dk1"/>
                </a:solidFill>
                <a:latin typeface="+mn-lt"/>
                <a:cs typeface="Calibri"/>
                <a:sym typeface="Calibri"/>
              </a:rPr>
              <a:t> states</a:t>
            </a:r>
          </a:p>
          <a:p>
            <a:pPr lvl="3"/>
            <a:r>
              <a:rPr lang="fr-CA" sz="2000" dirty="0">
                <a:solidFill>
                  <a:schemeClr val="dk1"/>
                </a:solidFill>
                <a:latin typeface="+mn-lt"/>
                <a:cs typeface="Calibri"/>
                <a:sym typeface="Calibri"/>
              </a:rPr>
              <a:t>     - </a:t>
            </a:r>
            <a:r>
              <a:rPr lang="fr-CA" sz="2000" dirty="0" err="1">
                <a:solidFill>
                  <a:schemeClr val="dk1"/>
                </a:solidFill>
                <a:latin typeface="+mn-lt"/>
                <a:cs typeface="Calibri"/>
                <a:sym typeface="Calibri"/>
              </a:rPr>
              <a:t>Superconductivity</a:t>
            </a:r>
            <a:endParaRPr lang="fr-CA" sz="2000" dirty="0">
              <a:solidFill>
                <a:schemeClr val="dk1"/>
              </a:solidFill>
              <a:latin typeface="+mn-lt"/>
              <a:cs typeface="Calibri"/>
              <a:sym typeface="Calibri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fr-CA" sz="2000" dirty="0">
                <a:solidFill>
                  <a:schemeClr val="dk1"/>
                </a:solidFill>
                <a:latin typeface="+mn-lt"/>
                <a:cs typeface="Calibri"/>
                <a:sym typeface="Calibri"/>
              </a:rPr>
              <a:t>- </a:t>
            </a:r>
            <a:r>
              <a:rPr lang="fr-CA" sz="2000" dirty="0" err="1">
                <a:solidFill>
                  <a:schemeClr val="dk1"/>
                </a:solidFill>
                <a:latin typeface="+mn-lt"/>
                <a:cs typeface="Calibri"/>
                <a:sym typeface="Calibri"/>
              </a:rPr>
              <a:t>Unconventional</a:t>
            </a:r>
            <a:r>
              <a:rPr lang="fr-CA" sz="2000" dirty="0">
                <a:solidFill>
                  <a:schemeClr val="dk1"/>
                </a:solidFill>
                <a:latin typeface="+mn-lt"/>
                <a:cs typeface="Calibri"/>
                <a:sym typeface="Calibri"/>
              </a:rPr>
              <a:t> </a:t>
            </a:r>
            <a:r>
              <a:rPr lang="fr-CA" sz="2000" dirty="0" err="1">
                <a:solidFill>
                  <a:schemeClr val="dk1"/>
                </a:solidFill>
                <a:latin typeface="+mn-lt"/>
                <a:cs typeface="Calibri"/>
                <a:sym typeface="Calibri"/>
              </a:rPr>
              <a:t>superconductor</a:t>
            </a:r>
            <a:r>
              <a:rPr lang="fr-CA" sz="2000" dirty="0">
                <a:solidFill>
                  <a:schemeClr val="dk1"/>
                </a:solidFill>
                <a:latin typeface="+mn-lt"/>
                <a:cs typeface="Calibri"/>
                <a:sym typeface="Calibri"/>
              </a:rPr>
              <a:t>: Sr</a:t>
            </a:r>
            <a:r>
              <a:rPr lang="fr-CA" sz="2000" baseline="-25000" dirty="0">
                <a:solidFill>
                  <a:schemeClr val="dk1"/>
                </a:solidFill>
                <a:latin typeface="+mn-lt"/>
                <a:cs typeface="Calibri"/>
                <a:sym typeface="Calibri"/>
              </a:rPr>
              <a:t>2</a:t>
            </a:r>
            <a:r>
              <a:rPr lang="fr-CA" sz="2000" dirty="0">
                <a:solidFill>
                  <a:schemeClr val="dk1"/>
                </a:solidFill>
                <a:latin typeface="+mn-lt"/>
                <a:cs typeface="Calibri"/>
                <a:sym typeface="Calibri"/>
              </a:rPr>
              <a:t>RuO</a:t>
            </a:r>
            <a:r>
              <a:rPr lang="fr-CA" sz="2000" baseline="-25000" dirty="0">
                <a:solidFill>
                  <a:schemeClr val="dk1"/>
                </a:solidFill>
                <a:latin typeface="+mn-lt"/>
                <a:cs typeface="Calibri"/>
                <a:sym typeface="Calibri"/>
              </a:rPr>
              <a:t>4</a:t>
            </a:r>
            <a:endParaRPr lang="fr-CA" sz="2000" dirty="0">
              <a:solidFill>
                <a:schemeClr val="dk1"/>
              </a:solidFill>
              <a:latin typeface="+mn-lt"/>
              <a:cs typeface="Calibri"/>
              <a:sym typeface="Calibri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fr-CA" sz="2000" dirty="0">
                <a:latin typeface="+mn-lt"/>
              </a:rPr>
              <a:t>- Machine </a:t>
            </a:r>
            <a:r>
              <a:rPr lang="fr-CA" sz="2000" dirty="0" err="1">
                <a:latin typeface="+mn-lt"/>
              </a:rPr>
              <a:t>learning</a:t>
            </a:r>
            <a:r>
              <a:rPr lang="fr-CA" sz="2000" dirty="0">
                <a:latin typeface="+mn-lt"/>
              </a:rPr>
              <a:t> for Raman </a:t>
            </a:r>
            <a:r>
              <a:rPr lang="fr-CA" sz="2000" dirty="0" err="1">
                <a:latin typeface="+mn-lt"/>
              </a:rPr>
              <a:t>spectrum</a:t>
            </a:r>
            <a:endParaRPr lang="fr-CA" sz="2000" dirty="0">
              <a:latin typeface="+mn-lt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fr-CA" sz="2000" dirty="0">
                <a:latin typeface="+mn-lt"/>
              </a:rPr>
              <a:t>- </a:t>
            </a:r>
            <a:r>
              <a:rPr lang="fr-CA" sz="2000" dirty="0" err="1">
                <a:latin typeface="+mn-lt"/>
              </a:rPr>
              <a:t>Energy</a:t>
            </a:r>
            <a:r>
              <a:rPr lang="fr-CA" sz="2000" dirty="0">
                <a:latin typeface="+mn-lt"/>
              </a:rPr>
              <a:t> </a:t>
            </a:r>
            <a:r>
              <a:rPr lang="fr-CA" sz="2000" dirty="0" err="1">
                <a:latin typeface="+mn-lt"/>
              </a:rPr>
              <a:t>materials</a:t>
            </a:r>
            <a:r>
              <a:rPr lang="fr-CA" sz="2000" dirty="0">
                <a:latin typeface="+mn-lt"/>
              </a:rPr>
              <a:t>: </a:t>
            </a:r>
            <a:r>
              <a:rPr lang="fr-CA" sz="2000" dirty="0" err="1">
                <a:latin typeface="+mn-lt"/>
              </a:rPr>
              <a:t>electrolytes</a:t>
            </a:r>
            <a:endParaRPr sz="2000" dirty="0">
              <a:latin typeface="+mn-l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CA" sz="20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March Meeting </a:t>
            </a:r>
            <a:r>
              <a:rPr lang="fr-CA" sz="200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talks</a:t>
            </a:r>
            <a:r>
              <a:rPr lang="fr-CA" sz="2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by </a:t>
            </a:r>
            <a:r>
              <a:rPr lang="fr-CA" sz="200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members</a:t>
            </a:r>
            <a:r>
              <a:rPr lang="fr-CA" sz="2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of the group: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CA" sz="2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B21.7 Machine Learning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CA" sz="2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C48.2 </a:t>
            </a:r>
            <a:r>
              <a:rPr lang="fr-CA" sz="200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Superconductivity</a:t>
            </a:r>
            <a:r>
              <a:rPr lang="fr-CA" sz="2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in Sr</a:t>
            </a:r>
            <a:r>
              <a:rPr lang="fr-CA" sz="2000" baseline="-25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2</a:t>
            </a:r>
            <a:r>
              <a:rPr lang="fr-CA" sz="2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RuO</a:t>
            </a:r>
            <a:r>
              <a:rPr lang="fr-CA" sz="2000" baseline="-25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4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CA" sz="2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E20.4 El-ph and SOC in ZPR 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CA" sz="2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J20.03 </a:t>
            </a:r>
            <a:r>
              <a:rPr lang="fr-CA" sz="200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Resistivity</a:t>
            </a:r>
            <a:r>
              <a:rPr lang="fr-CA" sz="2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fr-CA" sz="200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calculation</a:t>
            </a:r>
            <a:r>
              <a:rPr lang="fr-CA" sz="2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in Sr</a:t>
            </a:r>
            <a:r>
              <a:rPr lang="fr-CA" sz="2000" baseline="-25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2</a:t>
            </a:r>
            <a:r>
              <a:rPr lang="fr-CA" sz="2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RuO</a:t>
            </a:r>
            <a:r>
              <a:rPr lang="fr-CA" sz="2000" baseline="-25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4</a:t>
            </a:r>
            <a:r>
              <a:rPr lang="fr-CA" sz="2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endParaRPr sz="2000" dirty="0">
              <a:latin typeface="+mn-lt"/>
            </a:endParaRPr>
          </a:p>
        </p:txBody>
      </p:sp>
      <p:grpSp>
        <p:nvGrpSpPr>
          <p:cNvPr id="97" name="Google Shape;97;p1"/>
          <p:cNvGrpSpPr/>
          <p:nvPr/>
        </p:nvGrpSpPr>
        <p:grpSpPr>
          <a:xfrm>
            <a:off x="97702" y="227785"/>
            <a:ext cx="5991044" cy="1144583"/>
            <a:chOff x="-463465" y="194372"/>
            <a:chExt cx="5991044" cy="1144583"/>
          </a:xfrm>
        </p:grpSpPr>
        <p:sp>
          <p:nvSpPr>
            <p:cNvPr id="98" name="Google Shape;98;p1"/>
            <p:cNvSpPr txBox="1"/>
            <p:nvPr/>
          </p:nvSpPr>
          <p:spPr>
            <a:xfrm>
              <a:off x="693787" y="230890"/>
              <a:ext cx="4423500" cy="107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rmAutofit fontScale="92500"/>
            </a:bodyPr>
            <a:lstStyle/>
            <a:p>
              <a:pPr marL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US-Africa Initiative Workshop </a:t>
              </a:r>
              <a:br>
                <a:rPr lang="en-US" sz="2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APS March Meeting - Sunday, March 14, 2021</a:t>
              </a:r>
              <a:br>
                <a:rPr lang="en-US" sz="20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2000" b="1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Sponsored by the APS Innovation Fund</a:t>
              </a:r>
              <a:endParaRPr sz="16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1"/>
            <p:cNvSpPr/>
            <p:nvPr/>
          </p:nvSpPr>
          <p:spPr>
            <a:xfrm flipV="1">
              <a:off x="-242668" y="1263786"/>
              <a:ext cx="5770247" cy="7516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0" name="Google Shape;100;p1"/>
            <p:cNvPicPr preferRelativeResize="0"/>
            <p:nvPr/>
          </p:nvPicPr>
          <p:blipFill rotWithShape="1">
            <a:blip r:embed="rId3">
              <a:alphaModFix/>
            </a:blip>
            <a:srcRect t="1577" r="22618" b="470"/>
            <a:stretch/>
          </p:blipFill>
          <p:spPr>
            <a:xfrm>
              <a:off x="-463465" y="194372"/>
              <a:ext cx="1122334" cy="88792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2" name="Google Shape;102;p1"/>
          <p:cNvSpPr txBox="1"/>
          <p:nvPr/>
        </p:nvSpPr>
        <p:spPr>
          <a:xfrm>
            <a:off x="477975" y="4078900"/>
            <a:ext cx="5135400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Electron-phonon coupling, superconductivity, battery and machine learning</a:t>
            </a:r>
            <a:endParaRPr sz="2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E53948-EA08-9042-81EB-13A200C45A5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649467" y="2298851"/>
            <a:ext cx="1340823" cy="1561665"/>
          </a:xfrm>
          <a:prstGeom prst="rect">
            <a:avLst/>
          </a:prstGeom>
        </p:spPr>
      </p:pic>
      <p:pic>
        <p:nvPicPr>
          <p:cNvPr id="4" name="Picture 3" descr="A picture containing text, device&#10;&#10;Description automatically generated">
            <a:extLst>
              <a:ext uri="{FF2B5EF4-FFF2-40B4-BE49-F238E27FC236}">
                <a16:creationId xmlns:a16="http://schemas.microsoft.com/office/drawing/2014/main" id="{8F1BCEBC-8A4F-5144-816F-7C998B2E6F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91706" y="5310636"/>
            <a:ext cx="3060700" cy="13081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24646B1-BEF4-3246-87CA-95ECB52B458B}"/>
              </a:ext>
            </a:extLst>
          </p:cNvPr>
          <p:cNvSpPr txBox="1"/>
          <p:nvPr/>
        </p:nvSpPr>
        <p:spPr>
          <a:xfrm>
            <a:off x="477975" y="5526667"/>
            <a:ext cx="56656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Particularities: </a:t>
            </a:r>
            <a:r>
              <a:rPr lang="en-US" sz="1600" dirty="0"/>
              <a:t>Montréal is located in the French-speaking province of Québec, in Canada. It is a cosmopolitan city where people speak French and English. Our group conducts research in both languages.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B2A223-C15D-B942-85BA-7FBDF914D710}"/>
              </a:ext>
            </a:extLst>
          </p:cNvPr>
          <p:cNvSpPr txBox="1"/>
          <p:nvPr/>
        </p:nvSpPr>
        <p:spPr>
          <a:xfrm>
            <a:off x="6673815" y="5433803"/>
            <a:ext cx="29074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We are users and developers of the ABINIT package.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166</Words>
  <Application>Microsoft Macintosh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Young, Amy M</dc:creator>
  <cp:lastModifiedBy>Côté Michel</cp:lastModifiedBy>
  <cp:revision>9</cp:revision>
  <dcterms:created xsi:type="dcterms:W3CDTF">2021-02-18T19:05:38Z</dcterms:created>
  <dcterms:modified xsi:type="dcterms:W3CDTF">2021-03-11T00:53:56Z</dcterms:modified>
</cp:coreProperties>
</file>