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" roundtripDataSignature="AMtx7migfhNoGexd8MLp8lRzFicvLZJ50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5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customschemas.google.com/relationships/presentationmetadata" Target="metadata"/><Relationship Id="rId10" Type="http://schemas.openxmlformats.org/officeDocument/2006/relationships/tableStyles" Target="tableStyles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" name="Google Shape;8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"/>
          <p:cNvSpPr/>
          <p:nvPr/>
        </p:nvSpPr>
        <p:spPr>
          <a:xfrm>
            <a:off x="0" y="-77825"/>
            <a:ext cx="97566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One of the most successful innovations of ASESMA was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Tutors and Mentors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Young people (advanced students, postdocs, young faculty)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 an ASESMA school tutors and mentors could  relate to the students and explain MUCH better than anything one can get from a lecture!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"/>
          <p:cNvSpPr/>
          <p:nvPr/>
        </p:nvSpPr>
        <p:spPr>
          <a:xfrm rot="5400000">
            <a:off x="759921" y="346791"/>
            <a:ext cx="146304" cy="704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481029" y="4546920"/>
            <a:ext cx="3977640" cy="1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8311753" y="173315"/>
            <a:ext cx="327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Richard M. Martin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" name="Google Shape;87;p1"/>
          <p:cNvGrpSpPr/>
          <p:nvPr/>
        </p:nvGrpSpPr>
        <p:grpSpPr>
          <a:xfrm>
            <a:off x="97702" y="227785"/>
            <a:ext cx="5991044" cy="1144583"/>
            <a:chOff x="-463465" y="194372"/>
            <a:chExt cx="5991044" cy="1144583"/>
          </a:xfrm>
        </p:grpSpPr>
        <p:sp>
          <p:nvSpPr>
            <p:cNvPr id="88" name="Google Shape;88;p1"/>
            <p:cNvSpPr txBox="1"/>
            <p:nvPr/>
          </p:nvSpPr>
          <p:spPr>
            <a:xfrm>
              <a:off x="693787" y="230890"/>
              <a:ext cx="4423500" cy="107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 fontScale="92500"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None/>
              </a:pPr>
              <a:r>
                <a:rPr lang="en-US" sz="2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US-Africa Initiative Workshop </a:t>
              </a:r>
              <a:br>
                <a:rPr lang="en-US" sz="2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APS March Meeting - Sunday, March 14, 2021</a:t>
              </a:r>
              <a:br>
                <a:rPr lang="en-US" sz="2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20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Sponsored by the APS Innovation Fund</a:t>
              </a: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"/>
            <p:cNvSpPr/>
            <p:nvPr/>
          </p:nvSpPr>
          <p:spPr>
            <a:xfrm rot="10800000" flipH="1">
              <a:off x="-242668" y="1263786"/>
              <a:ext cx="5770247" cy="751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0" name="Google Shape;90;p1"/>
            <p:cNvPicPr preferRelativeResize="0"/>
            <p:nvPr/>
          </p:nvPicPr>
          <p:blipFill rotWithShape="1">
            <a:blip r:embed="rId3">
              <a:alphaModFix/>
            </a:blip>
            <a:srcRect t="1576" r="22618" b="469"/>
            <a:stretch/>
          </p:blipFill>
          <p:spPr>
            <a:xfrm>
              <a:off x="-463465" y="194372"/>
              <a:ext cx="1122334" cy="8879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1" name="Google Shape;91;p1"/>
          <p:cNvSpPr txBox="1"/>
          <p:nvPr/>
        </p:nvSpPr>
        <p:spPr>
          <a:xfrm>
            <a:off x="2871299" y="1297225"/>
            <a:ext cx="5442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Tutors, Mentors, Peers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4">
            <a:alphaModFix/>
          </a:blip>
          <a:srcRect l="26770" t="9045" r="11898" b="29548"/>
          <a:stretch/>
        </p:blipFill>
        <p:spPr>
          <a:xfrm>
            <a:off x="2563225" y="4948500"/>
            <a:ext cx="2118117" cy="1590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3906" y="1729136"/>
            <a:ext cx="1761919" cy="159052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/>
          <p:nvPr/>
        </p:nvSpPr>
        <p:spPr>
          <a:xfrm>
            <a:off x="8934503" y="558815"/>
            <a:ext cx="26802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University of Illinois 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Stanford University</a:t>
            </a: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1097450" y="1904900"/>
            <a:ext cx="9379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One of the </a:t>
            </a:r>
            <a:r>
              <a:rPr lang="en-US" sz="1800" b="1">
                <a:solidFill>
                  <a:srgbClr val="C00000"/>
                </a:solidFill>
              </a:rPr>
              <a:t>best</a:t>
            </a:r>
            <a:r>
              <a:rPr lang="en-US" sz="18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innovations of ASESMA was</a:t>
            </a:r>
            <a:r>
              <a:rPr lang="en-US" sz="1800" b="1">
                <a:solidFill>
                  <a:srgbClr val="C00000"/>
                </a:solidFill>
              </a:rPr>
              <a:t> T</a:t>
            </a:r>
            <a:r>
              <a:rPr lang="en-US" sz="18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utors and Mentors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1207828" y="2140875"/>
            <a:ext cx="9543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Young people (advanced students, postdocs, young faculty)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an ASESMA school, tutors and mentors relate to the students and explain 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MUCH better than anything one can get from a lecture!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1776659" y="3050850"/>
            <a:ext cx="7943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USAfrI is meant to foster collaborations – not a school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885050" y="3352800"/>
            <a:ext cx="10344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/>
              <a:t>In a collaboration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1800"/>
              <a:t>group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activities, </a:t>
            </a:r>
            <a:r>
              <a:rPr lang="en-US" sz="1800" b="1" i="0" u="none" strike="noStrike" cap="none">
                <a:solidFill>
                  <a:srgbClr val="C00000"/>
                </a:solidFill>
              </a:rPr>
              <a:t>peers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relate to one another and explain to one another.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460625" y="3676425"/>
            <a:ext cx="105996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>
                <a:solidFill>
                  <a:srgbClr val="C00000"/>
                </a:solidFill>
              </a:rPr>
              <a:t>Effective, stimulating, enlightening, rewarding!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can say from observation over many </a:t>
            </a:r>
            <a:r>
              <a:rPr lang="en-US" sz="1800"/>
              <a:t>y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ears th</a:t>
            </a:r>
            <a:r>
              <a:rPr lang="en-US" sz="1800"/>
              <a:t>at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tutors and mentors</a:t>
            </a:r>
            <a:r>
              <a:rPr lang="en-US" sz="1800"/>
              <a:t> make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huge difference and they </a:t>
            </a:r>
            <a:r>
              <a:rPr lang="en-US" sz="1800"/>
              <a:t>find it very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rewarding.  I believe the same benefits and rewards can happen with peers!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57285" y="105114"/>
            <a:ext cx="1684261" cy="1173082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"/>
          <p:cNvSpPr txBox="1"/>
          <p:nvPr/>
        </p:nvSpPr>
        <p:spPr>
          <a:xfrm>
            <a:off x="137425" y="5274325"/>
            <a:ext cx="2425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>
                <a:solidFill>
                  <a:srgbClr val="38761D"/>
                </a:solidFill>
              </a:rPr>
              <a:t>ASESMA and </a:t>
            </a:r>
            <a:r>
              <a:rPr lang="en-US" sz="1800" b="1" i="0" u="none" strike="noStrike" cap="non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USAfrI </a:t>
            </a:r>
            <a:endParaRPr sz="1800" b="1" i="0" u="none" strike="noStrike" cap="none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>
                <a:solidFill>
                  <a:srgbClr val="38761D"/>
                </a:solidFill>
              </a:rPr>
              <a:t>are people </a:t>
            </a:r>
            <a:br>
              <a:rPr lang="en-US" sz="1800" b="1">
                <a:solidFill>
                  <a:srgbClr val="38761D"/>
                </a:solidFill>
              </a:rPr>
            </a:br>
            <a:r>
              <a:rPr lang="en-US" sz="1800" b="1">
                <a:solidFill>
                  <a:srgbClr val="38761D"/>
                </a:solidFill>
              </a:rPr>
              <a:t>working togther!</a:t>
            </a:r>
            <a:endParaRPr sz="1800" b="0" i="0" u="none" strike="noStrike" cap="none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3833425" y="4627050"/>
            <a:ext cx="1875900" cy="3693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>
                <a:solidFill>
                  <a:schemeClr val="dk1"/>
                </a:solidFill>
              </a:rPr>
              <a:t>Before 2020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7795825" y="4627050"/>
            <a:ext cx="1875900" cy="3693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>
                <a:solidFill>
                  <a:schemeClr val="dk1"/>
                </a:solidFill>
              </a:rPr>
              <a:t>After 2020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"/>
          <p:cNvSpPr txBox="1"/>
          <p:nvPr/>
        </p:nvSpPr>
        <p:spPr>
          <a:xfrm>
            <a:off x="9843925" y="4544613"/>
            <a:ext cx="2425800" cy="20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>
                <a:solidFill>
                  <a:srgbClr val="38761D"/>
                </a:solidFill>
              </a:rPr>
              <a:t>Now there are</a:t>
            </a:r>
            <a:endParaRPr sz="1800" b="1">
              <a:solidFill>
                <a:srgbClr val="38761D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>
                <a:solidFill>
                  <a:srgbClr val="38761D"/>
                </a:solidFill>
              </a:rPr>
              <a:t>many more</a:t>
            </a:r>
            <a:endParaRPr sz="1800" b="1">
              <a:solidFill>
                <a:srgbClr val="38761D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>
                <a:solidFill>
                  <a:srgbClr val="38761D"/>
                </a:solidFill>
              </a:rPr>
              <a:t>opportunities!</a:t>
            </a:r>
            <a:endParaRPr sz="1800" b="1">
              <a:solidFill>
                <a:srgbClr val="38761D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>
                <a:solidFill>
                  <a:srgbClr val="38761D"/>
                </a:solidFill>
              </a:rPr>
              <a:t> </a:t>
            </a:r>
            <a:endParaRPr sz="1800" b="1">
              <a:solidFill>
                <a:srgbClr val="38761D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>
                <a:solidFill>
                  <a:srgbClr val="C00000"/>
                </a:solidFill>
              </a:rPr>
              <a:t>Become a Peer!</a:t>
            </a:r>
            <a:endParaRPr sz="1800" b="1">
              <a:solidFill>
                <a:srgbClr val="C0000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>
                <a:solidFill>
                  <a:srgbClr val="C00000"/>
                </a:solidFill>
              </a:rPr>
              <a:t>Register at</a:t>
            </a:r>
            <a:endParaRPr sz="1800" b="1">
              <a:solidFill>
                <a:srgbClr val="C0000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700" b="1">
                <a:solidFill>
                  <a:srgbClr val="C00000"/>
                </a:solidFill>
              </a:rPr>
              <a:t>usafricainitiative.org</a:t>
            </a:r>
            <a:endParaRPr sz="1700" b="1">
              <a:solidFill>
                <a:srgbClr val="C00000"/>
              </a:solidFill>
            </a:endParaRPr>
          </a:p>
        </p:txBody>
      </p:sp>
      <p:pic>
        <p:nvPicPr>
          <p:cNvPr id="105" name="Google Shape;105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56025" y="4978775"/>
            <a:ext cx="2425800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"/>
          <p:cNvPicPr preferRelativeResize="0"/>
          <p:nvPr/>
        </p:nvPicPr>
        <p:blipFill rotWithShape="1">
          <a:blip r:embed="rId8">
            <a:alphaModFix/>
          </a:blip>
          <a:srcRect l="-763" t="18908" r="6556" b="937"/>
          <a:stretch/>
        </p:blipFill>
        <p:spPr>
          <a:xfrm>
            <a:off x="4844150" y="4948500"/>
            <a:ext cx="2292888" cy="159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233</Words>
  <Application>Microsoft Office PowerPoint</Application>
  <PresentationFormat>Widescreen</PresentationFormat>
  <Paragraphs>29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Young, Amy M</dc:creator>
  <cp:lastModifiedBy>Richard Martin</cp:lastModifiedBy>
  <cp:revision>1</cp:revision>
  <dcterms:created xsi:type="dcterms:W3CDTF">2021-02-18T19:05:38Z</dcterms:created>
  <dcterms:modified xsi:type="dcterms:W3CDTF">2021-03-13T21:06:18Z</dcterms:modified>
</cp:coreProperties>
</file>