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60" r:id="rId4"/>
    <p:sldId id="261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1o8Js01TF6sLD6U3DvQo+ekaS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5D"/>
    <a:srgbClr val="447E59"/>
    <a:srgbClr val="00825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940"/>
  </p:normalViewPr>
  <p:slideViewPr>
    <p:cSldViewPr snapToGrid="0" snapToObjects="1">
      <p:cViewPr varScale="1">
        <p:scale>
          <a:sx n="90" d="100"/>
          <a:sy n="90" d="100"/>
        </p:scale>
        <p:origin x="6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customschemas.google.com/relationships/presentationmetadata" Target="metadata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652941"/>
            <a:ext cx="8678194" cy="535531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481" y="3013455"/>
            <a:ext cx="5440514" cy="137964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PI Name</a:t>
            </a:r>
            <a:br>
              <a:rPr lang="en-US" dirty="0"/>
            </a:br>
            <a:r>
              <a:rPr lang="en-US" dirty="0"/>
              <a:t>Co-PI Names, 2nd PI, and 3rd PI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445342"/>
            <a:ext cx="11430000" cy="4709652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294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1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69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24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99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19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85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168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4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7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63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45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7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637229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84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D7C192-97A1-4F2B-839C-F456A3D9EF71}"/>
              </a:ext>
            </a:extLst>
          </p:cNvPr>
          <p:cNvGrpSpPr/>
          <p:nvPr userDrawn="1"/>
        </p:nvGrpSpPr>
        <p:grpSpPr>
          <a:xfrm>
            <a:off x="11264795" y="0"/>
            <a:ext cx="927205" cy="914400"/>
            <a:chOff x="10942441" y="377433"/>
            <a:chExt cx="926964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621820-0D82-4382-8563-21537A9FD47E}"/>
                </a:ext>
              </a:extLst>
            </p:cNvPr>
            <p:cNvSpPr/>
            <p:nvPr userDrawn="1"/>
          </p:nvSpPr>
          <p:spPr>
            <a:xfrm>
              <a:off x="10955005" y="377433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41A09B3-A005-4205-A5E5-8AE01E924396}"/>
                </a:ext>
              </a:extLst>
            </p:cNvPr>
            <p:cNvSpPr/>
            <p:nvPr userDrawn="1"/>
          </p:nvSpPr>
          <p:spPr>
            <a:xfrm>
              <a:off x="10942441" y="377433"/>
              <a:ext cx="914400" cy="914400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986D7-4C89-4DD8-A1C0-1F52B1FA7169}"/>
              </a:ext>
            </a:extLst>
          </p:cNvPr>
          <p:cNvSpPr txBox="1"/>
          <p:nvPr userDrawn="1"/>
        </p:nvSpPr>
        <p:spPr>
          <a:xfrm rot="2735241">
            <a:off x="11153812" y="250121"/>
            <a:ext cx="1308494" cy="3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   </a:t>
            </a:r>
          </a:p>
        </p:txBody>
      </p:sp>
    </p:spTree>
    <p:extLst>
      <p:ext uri="{BB962C8B-B14F-4D97-AF65-F5344CB8AC3E}">
        <p14:creationId xmlns:p14="http://schemas.microsoft.com/office/powerpoint/2010/main" val="373854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10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A13F9-1B15-4C09-B050-A747A30F91E8}"/>
              </a:ext>
            </a:extLst>
          </p:cNvPr>
          <p:cNvGrpSpPr/>
          <p:nvPr userDrawn="1"/>
        </p:nvGrpSpPr>
        <p:grpSpPr>
          <a:xfrm>
            <a:off x="11264795" y="0"/>
            <a:ext cx="927205" cy="914400"/>
            <a:chOff x="10942441" y="377433"/>
            <a:chExt cx="926964" cy="914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FEE915-239A-4F21-8C82-C2A0FB86C0F6}"/>
                </a:ext>
              </a:extLst>
            </p:cNvPr>
            <p:cNvSpPr/>
            <p:nvPr userDrawn="1"/>
          </p:nvSpPr>
          <p:spPr>
            <a:xfrm>
              <a:off x="10955005" y="377433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533519F-6DCF-4180-B1EA-B3BE95852352}"/>
                </a:ext>
              </a:extLst>
            </p:cNvPr>
            <p:cNvSpPr/>
            <p:nvPr userDrawn="1"/>
          </p:nvSpPr>
          <p:spPr>
            <a:xfrm>
              <a:off x="10942441" y="377433"/>
              <a:ext cx="914400" cy="914400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32C5EF-C38C-441E-A5FC-AB5B1086FC7C}"/>
              </a:ext>
            </a:extLst>
          </p:cNvPr>
          <p:cNvSpPr txBox="1"/>
          <p:nvPr userDrawn="1"/>
        </p:nvSpPr>
        <p:spPr>
          <a:xfrm rot="2735241">
            <a:off x="11153812" y="250121"/>
            <a:ext cx="1308494" cy="3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 </a:t>
            </a:r>
          </a:p>
        </p:txBody>
      </p:sp>
    </p:spTree>
    <p:extLst>
      <p:ext uri="{BB962C8B-B14F-4D97-AF65-F5344CB8AC3E}">
        <p14:creationId xmlns:p14="http://schemas.microsoft.com/office/powerpoint/2010/main" val="382832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64627" y="6583680"/>
            <a:ext cx="5006456" cy="194852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FWP ERKCS91: Simulation, Design, and Discovery of Complex Materials</a:t>
            </a:r>
          </a:p>
        </p:txBody>
      </p:sp>
    </p:spTree>
    <p:extLst>
      <p:ext uri="{BB962C8B-B14F-4D97-AF65-F5344CB8AC3E}">
        <p14:creationId xmlns:p14="http://schemas.microsoft.com/office/powerpoint/2010/main" val="7843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9756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58211" y="1751183"/>
            <a:ext cx="478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Valentino R. Cooper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453829" y="5061863"/>
            <a:ext cx="53133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goal: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predict materials with enhanced properties that can be grown / processed and remain active under device relevant conditions.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2193215" y="2208818"/>
            <a:ext cx="411229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Theory, Modeling and Simulation Section Head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Oak Ridge National Laboratory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coopervr@ornl.gov</a:t>
            </a:r>
          </a:p>
        </p:txBody>
      </p:sp>
      <p:sp>
        <p:nvSpPr>
          <p:cNvPr id="95" name="Google Shape;95;p1"/>
          <p:cNvSpPr/>
          <p:nvPr/>
        </p:nvSpPr>
        <p:spPr>
          <a:xfrm>
            <a:off x="6399511" y="458976"/>
            <a:ext cx="5473989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group employs first-principles DFT methods along with phenomenological models and stochastic sampling techniques to examine design and discover complex materials…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 highly collaborative group, working with: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theorists in the fields of quantum Monte Carlo, stochastic sampling approaches and machine learning,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well as a wide range of experimentalists in the areas of materials growth and characterization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and areas of interest include: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Ferroelectrics/multiferroics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Entropy stabilized (multicomponent) oxides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der Waals bonded functional materials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adsorption and diffusion processes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transitions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97702" y="227785"/>
            <a:ext cx="5991044" cy="1144583"/>
            <a:chOff x="-463465" y="194372"/>
            <a:chExt cx="5991044" cy="1144583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693787" y="230890"/>
              <a:ext cx="44235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US-Africa Initiative Workshop </a:t>
              </a:r>
              <a:b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APS March Meeting - Sunday, March 14, 2021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Sponsored by the APS Innovation Fund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V="1">
              <a:off x="-242668" y="1263786"/>
              <a:ext cx="5770247" cy="75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3">
              <a:alphaModFix/>
            </a:blip>
            <a:srcRect t="1577" r="22618" b="470"/>
            <a:stretch/>
          </p:blipFill>
          <p:spPr>
            <a:xfrm>
              <a:off x="-463465" y="194372"/>
              <a:ext cx="1122334" cy="887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477975" y="4078900"/>
            <a:ext cx="5135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First-principles based materials design and discovery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erson holding flowers&#10;&#10;Description automatically generated">
            <a:extLst>
              <a:ext uri="{FF2B5EF4-FFF2-40B4-BE49-F238E27FC236}">
                <a16:creationId xmlns:a16="http://schemas.microsoft.com/office/drawing/2014/main" id="{B419B6CD-2165-4954-A342-8B73C4B8F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99" y="1520695"/>
            <a:ext cx="1968720" cy="2460900"/>
          </a:xfrm>
          <a:prstGeom prst="rect">
            <a:avLst/>
          </a:prstGeom>
        </p:spPr>
      </p:pic>
      <p:sp>
        <p:nvSpPr>
          <p:cNvPr id="16" name="Google Shape;93;p1">
            <a:extLst>
              <a:ext uri="{FF2B5EF4-FFF2-40B4-BE49-F238E27FC236}">
                <a16:creationId xmlns:a16="http://schemas.microsoft.com/office/drawing/2014/main" id="{07595D18-7C4C-4B0E-BD0E-5E2F3A126A1E}"/>
              </a:ext>
            </a:extLst>
          </p:cNvPr>
          <p:cNvSpPr/>
          <p:nvPr/>
        </p:nvSpPr>
        <p:spPr>
          <a:xfrm>
            <a:off x="389025" y="6244586"/>
            <a:ext cx="54739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more at: www.mcclean-cooper.com/valentino</a:t>
            </a:r>
            <a:endParaRPr lang="en-US"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7CCB-B1A7-45D7-A034-011203AF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652941"/>
            <a:ext cx="10962416" cy="867930"/>
          </a:xfrm>
        </p:spPr>
        <p:txBody>
          <a:bodyPr/>
          <a:lstStyle/>
          <a:p>
            <a:r>
              <a:rPr lang="en-US" sz="2800" dirty="0"/>
              <a:t>P56.00002: Predicting the phase stability of high entropy oxides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569AC-9AE5-471D-9BC1-9704BC9E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3332432"/>
            <a:ext cx="4453972" cy="1379641"/>
          </a:xfrm>
        </p:spPr>
        <p:txBody>
          <a:bodyPr/>
          <a:lstStyle/>
          <a:p>
            <a:r>
              <a:rPr lang="en-US" dirty="0"/>
              <a:t>Krishna Pitike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A76D42-2F44-A045-AF5F-46C45FC2ADE2}"/>
              </a:ext>
            </a:extLst>
          </p:cNvPr>
          <p:cNvSpPr txBox="1">
            <a:spLocks/>
          </p:cNvSpPr>
          <p:nvPr/>
        </p:nvSpPr>
        <p:spPr bwMode="auto">
          <a:xfrm>
            <a:off x="428736" y="1238654"/>
            <a:ext cx="322705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APS talk from our group: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3EF58-11AD-4AA4-8229-4711BE7349FC}"/>
              </a:ext>
            </a:extLst>
          </p:cNvPr>
          <p:cNvSpPr/>
          <p:nvPr/>
        </p:nvSpPr>
        <p:spPr>
          <a:xfrm>
            <a:off x="428736" y="2224194"/>
            <a:ext cx="3227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Wednesday, March 17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3:36 PM–3:48 PM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0DE6702B-1E2F-489B-8B7A-87186510D7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0" y="2509284"/>
            <a:ext cx="4453972" cy="2586817"/>
          </a:xfrm>
          <a:prstGeom prst="rect">
            <a:avLst/>
          </a:prstGeom>
          <a:ln w="38100">
            <a:solidFill>
              <a:srgbClr val="0095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62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7CCB-B1A7-45D7-A034-011203AF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652941"/>
            <a:ext cx="10962416" cy="480131"/>
          </a:xfrm>
        </p:spPr>
        <p:txBody>
          <a:bodyPr/>
          <a:lstStyle/>
          <a:p>
            <a:r>
              <a:rPr lang="en-US" sz="2800" dirty="0"/>
              <a:t>X37.00010 : Computational design of layered-oxide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569AC-9AE5-471D-9BC1-9704BC9E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3332432"/>
            <a:ext cx="4453972" cy="1379641"/>
          </a:xfrm>
        </p:spPr>
        <p:txBody>
          <a:bodyPr/>
          <a:lstStyle/>
          <a:p>
            <a:r>
              <a:rPr lang="en-US" dirty="0"/>
              <a:t>Shree Ram Acharya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A76D42-2F44-A045-AF5F-46C45FC2ADE2}"/>
              </a:ext>
            </a:extLst>
          </p:cNvPr>
          <p:cNvSpPr txBox="1">
            <a:spLocks/>
          </p:cNvSpPr>
          <p:nvPr/>
        </p:nvSpPr>
        <p:spPr bwMode="auto">
          <a:xfrm>
            <a:off x="428736" y="1238654"/>
            <a:ext cx="322705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APS talk from our group: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3EF58-11AD-4AA4-8229-4711BE7349FC}"/>
              </a:ext>
            </a:extLst>
          </p:cNvPr>
          <p:cNvSpPr/>
          <p:nvPr/>
        </p:nvSpPr>
        <p:spPr>
          <a:xfrm>
            <a:off x="428736" y="2224194"/>
            <a:ext cx="258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Friday, March 19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10:12 AM–10:24 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31ABD-4C90-4162-9C95-959B2E26A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53"/>
          <a:stretch/>
        </p:blipFill>
        <p:spPr bwMode="auto">
          <a:xfrm>
            <a:off x="6372919" y="3189767"/>
            <a:ext cx="4934806" cy="1849366"/>
          </a:xfrm>
          <a:prstGeom prst="rect">
            <a:avLst/>
          </a:prstGeom>
          <a:ln w="28575">
            <a:solidFill>
              <a:srgbClr val="0082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53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227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Office Theme</vt:lpstr>
      <vt:lpstr>ORNL</vt:lpstr>
      <vt:lpstr>PowerPoint Presentation</vt:lpstr>
      <vt:lpstr>P56.00002: Predicting the phase stability of high entropy oxides</vt:lpstr>
      <vt:lpstr>X37.00010 : Computational design of layered-oxide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Amy M</dc:creator>
  <cp:lastModifiedBy>Cooper, Valentino</cp:lastModifiedBy>
  <cp:revision>12</cp:revision>
  <dcterms:created xsi:type="dcterms:W3CDTF">2021-02-18T19:05:38Z</dcterms:created>
  <dcterms:modified xsi:type="dcterms:W3CDTF">2021-03-11T13:49:20Z</dcterms:modified>
</cp:coreProperties>
</file>